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0" r:id="rId3"/>
    <p:sldId id="258" r:id="rId4"/>
    <p:sldId id="275" r:id="rId5"/>
    <p:sldId id="288" r:id="rId6"/>
    <p:sldId id="296" r:id="rId7"/>
    <p:sldId id="297" r:id="rId8"/>
    <p:sldId id="290" r:id="rId9"/>
    <p:sldId id="291" r:id="rId10"/>
    <p:sldId id="292" r:id="rId11"/>
    <p:sldId id="293" r:id="rId12"/>
    <p:sldId id="294" r:id="rId13"/>
    <p:sldId id="298" r:id="rId14"/>
    <p:sldId id="295" r:id="rId15"/>
    <p:sldId id="299" r:id="rId16"/>
    <p:sldId id="300" r:id="rId17"/>
    <p:sldId id="303" r:id="rId18"/>
    <p:sldId id="313" r:id="rId19"/>
    <p:sldId id="304" r:id="rId20"/>
    <p:sldId id="312" r:id="rId21"/>
    <p:sldId id="307" r:id="rId22"/>
    <p:sldId id="308" r:id="rId23"/>
    <p:sldId id="309" r:id="rId24"/>
    <p:sldId id="310" r:id="rId25"/>
    <p:sldId id="311" r:id="rId26"/>
    <p:sldId id="305" r:id="rId27"/>
    <p:sldId id="306" r:id="rId28"/>
    <p:sldId id="302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FE7"/>
    <a:srgbClr val="A9BCC7"/>
    <a:srgbClr val="CAC3BD"/>
    <a:srgbClr val="F9DEA3"/>
    <a:srgbClr val="EE7849"/>
    <a:srgbClr val="F2B19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120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5012B6-0A8E-41F9-BA66-A659816B51C7}" type="doc">
      <dgm:prSet loTypeId="urn:microsoft.com/office/officeart/2005/8/layout/arrow2" loCatId="process" qsTypeId="urn:microsoft.com/office/officeart/2005/8/quickstyle/simple2" qsCatId="simple" csTypeId="urn:microsoft.com/office/officeart/2005/8/colors/accent6_1" csCatId="accent6" phldr="1"/>
      <dgm:spPr/>
    </dgm:pt>
    <dgm:pt modelId="{9CD05483-D6BE-4202-B117-02EE5D8C1925}">
      <dgm:prSet phldrT="[텍스트]" custT="1"/>
      <dgm:spPr/>
      <dgm:t>
        <a:bodyPr/>
        <a:lstStyle/>
        <a:p>
          <a:pPr latinLnBrk="1"/>
          <a:r>
            <a:rPr lang="en-US" altLang="ko-KR" sz="2400" b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Data</a:t>
          </a:r>
        </a:p>
        <a:p>
          <a:pPr latinLnBrk="1"/>
          <a:r>
            <a:rPr lang="en-US" altLang="ko-KR" sz="18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- Water Data</a:t>
          </a:r>
        </a:p>
        <a:p>
          <a:pPr latinLnBrk="1"/>
          <a:r>
            <a:rPr lang="en-US" altLang="ko-KR" sz="18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- </a:t>
          </a:r>
          <a:r>
            <a:rPr lang="en-US" altLang="ko-KR" sz="1800" b="0" dirty="0" err="1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RainFall</a:t>
          </a:r>
          <a:r>
            <a:rPr lang="en-US" altLang="ko-KR" sz="18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 Data</a:t>
          </a:r>
        </a:p>
        <a:p>
          <a:pPr latinLnBrk="1"/>
          <a:r>
            <a:rPr lang="en-US" altLang="ko-KR" sz="18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- </a:t>
          </a:r>
          <a:r>
            <a:rPr lang="ko-KR" altLang="en-US" sz="18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외부 데이터</a:t>
          </a:r>
        </a:p>
      </dgm:t>
    </dgm:pt>
    <dgm:pt modelId="{5DA62CF7-BA9C-4236-8A58-8A82504BE284}" type="parTrans" cxnId="{D9F8C202-055E-41A6-AFCE-B8B5DE237016}">
      <dgm:prSet/>
      <dgm:spPr/>
      <dgm:t>
        <a:bodyPr/>
        <a:lstStyle/>
        <a:p>
          <a:pPr latinLnBrk="1"/>
          <a:endParaRPr lang="ko-KR" altLang="en-US" sz="2000" b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F2BBB3B8-C672-4C11-BDB8-06275D4BC6C2}" type="sibTrans" cxnId="{D9F8C202-055E-41A6-AFCE-B8B5DE237016}">
      <dgm:prSet/>
      <dgm:spPr/>
      <dgm:t>
        <a:bodyPr/>
        <a:lstStyle/>
        <a:p>
          <a:pPr latinLnBrk="1"/>
          <a:endParaRPr lang="ko-KR" altLang="en-US" sz="2000" b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118AA26A-A463-40CB-B613-1CA499302A16}">
      <dgm:prSet phldrT="[텍스트]" custT="1"/>
      <dgm:spPr/>
      <dgm:t>
        <a:bodyPr/>
        <a:lstStyle/>
        <a:p>
          <a:pPr latinLnBrk="1"/>
          <a:r>
            <a:rPr lang="en-US" altLang="ko-KR" sz="2400" b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Experiments</a:t>
          </a:r>
        </a:p>
        <a:p>
          <a:pPr latinLnBrk="1"/>
          <a:r>
            <a:rPr lang="en-US" altLang="ko-KR" sz="18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- Machine Learning</a:t>
          </a:r>
        </a:p>
        <a:p>
          <a:pPr latinLnBrk="1"/>
          <a:r>
            <a:rPr lang="en-US" altLang="ko-KR" sz="18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- Deep Learning</a:t>
          </a:r>
          <a:endParaRPr lang="ko-KR" altLang="en-US" sz="1800" b="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E07A7CCA-8595-4F7B-87EE-E653770C4FB2}" type="parTrans" cxnId="{4F57D2FB-2EDC-4CD9-BFD5-760AC5B39E28}">
      <dgm:prSet/>
      <dgm:spPr/>
      <dgm:t>
        <a:bodyPr/>
        <a:lstStyle/>
        <a:p>
          <a:pPr latinLnBrk="1"/>
          <a:endParaRPr lang="ko-KR" altLang="en-US" sz="2000" b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1D09B303-C095-446C-A633-EB54AA7BBE9A}" type="sibTrans" cxnId="{4F57D2FB-2EDC-4CD9-BFD5-760AC5B39E28}">
      <dgm:prSet/>
      <dgm:spPr/>
      <dgm:t>
        <a:bodyPr/>
        <a:lstStyle/>
        <a:p>
          <a:pPr latinLnBrk="1"/>
          <a:endParaRPr lang="ko-KR" altLang="en-US" sz="2000" b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BC7224F5-1DA3-438D-9EFE-79C20400EA49}">
      <dgm:prSet phldrT="[텍스트]" custT="1"/>
      <dgm:spPr/>
      <dgm:t>
        <a:bodyPr/>
        <a:lstStyle/>
        <a:p>
          <a:pPr latinLnBrk="1"/>
          <a:r>
            <a:rPr lang="en-US" altLang="ko-KR" sz="2400" b="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Model</a:t>
          </a:r>
        </a:p>
        <a:p>
          <a:pPr latinLnBrk="1"/>
          <a:r>
            <a:rPr lang="en-US" altLang="ko-KR" sz="18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- Model Architecture</a:t>
          </a:r>
        </a:p>
        <a:p>
          <a:pPr latinLnBrk="1"/>
          <a:r>
            <a:rPr lang="en-US" altLang="ko-KR" sz="1800" b="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- Result</a:t>
          </a:r>
          <a:endParaRPr lang="ko-KR" altLang="en-US" sz="1800" b="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6E479A54-BD45-4A2C-B39A-CE6A54B3AF3B}" type="parTrans" cxnId="{05B26C6B-1D3B-42E0-8B69-C27B48DAE1FA}">
      <dgm:prSet/>
      <dgm:spPr/>
      <dgm:t>
        <a:bodyPr/>
        <a:lstStyle/>
        <a:p>
          <a:pPr latinLnBrk="1"/>
          <a:endParaRPr lang="ko-KR" altLang="en-US" sz="2000" b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5892DC49-4618-4390-B20E-50F244138129}" type="sibTrans" cxnId="{05B26C6B-1D3B-42E0-8B69-C27B48DAE1FA}">
      <dgm:prSet/>
      <dgm:spPr/>
      <dgm:t>
        <a:bodyPr/>
        <a:lstStyle/>
        <a:p>
          <a:pPr latinLnBrk="1"/>
          <a:endParaRPr lang="ko-KR" altLang="en-US" sz="2000" b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62ECA2C0-CFA4-4A88-801D-E4305B4EB382}" type="pres">
      <dgm:prSet presAssocID="{645012B6-0A8E-41F9-BA66-A659816B51C7}" presName="arrowDiagram" presStyleCnt="0">
        <dgm:presLayoutVars>
          <dgm:chMax val="5"/>
          <dgm:dir/>
          <dgm:resizeHandles val="exact"/>
        </dgm:presLayoutVars>
      </dgm:prSet>
      <dgm:spPr/>
    </dgm:pt>
    <dgm:pt modelId="{8C41B237-09E8-4440-AFCA-6328E206157F}" type="pres">
      <dgm:prSet presAssocID="{645012B6-0A8E-41F9-BA66-A659816B51C7}" presName="arrow" presStyleLbl="bgShp" presStyleIdx="0" presStyleCnt="1" custLinFactNeighborX="1257"/>
      <dgm:spPr>
        <a:solidFill>
          <a:schemeClr val="accent2">
            <a:lumMod val="75000"/>
          </a:schemeClr>
        </a:solidFill>
      </dgm:spPr>
    </dgm:pt>
    <dgm:pt modelId="{2B7EF874-E61C-4E13-9F92-CABC65F73A4E}" type="pres">
      <dgm:prSet presAssocID="{645012B6-0A8E-41F9-BA66-A659816B51C7}" presName="arrowDiagram3" presStyleCnt="0"/>
      <dgm:spPr/>
    </dgm:pt>
    <dgm:pt modelId="{8351B5EC-F274-4382-8023-F4A185F0D6B1}" type="pres">
      <dgm:prSet presAssocID="{9CD05483-D6BE-4202-B117-02EE5D8C1925}" presName="bullet3a" presStyleLbl="node1" presStyleIdx="0" presStyleCnt="3"/>
      <dgm:spPr/>
    </dgm:pt>
    <dgm:pt modelId="{04AEB631-25E2-4CA0-A101-B2FBDEC47E5B}" type="pres">
      <dgm:prSet presAssocID="{9CD05483-D6BE-4202-B117-02EE5D8C1925}" presName="textBox3a" presStyleLbl="revTx" presStyleIdx="0" presStyleCnt="3" custLinFactNeighborX="888">
        <dgm:presLayoutVars>
          <dgm:bulletEnabled val="1"/>
        </dgm:presLayoutVars>
      </dgm:prSet>
      <dgm:spPr/>
    </dgm:pt>
    <dgm:pt modelId="{DF5150A7-FF78-4E7B-A86B-7D3A98E66D99}" type="pres">
      <dgm:prSet presAssocID="{118AA26A-A463-40CB-B613-1CA499302A16}" presName="bullet3b" presStyleLbl="node1" presStyleIdx="1" presStyleCnt="3"/>
      <dgm:spPr/>
    </dgm:pt>
    <dgm:pt modelId="{3816E79B-824A-4E06-9B8C-73C91F0896A4}" type="pres">
      <dgm:prSet presAssocID="{118AA26A-A463-40CB-B613-1CA499302A16}" presName="textBox3b" presStyleLbl="revTx" presStyleIdx="1" presStyleCnt="3" custScaleX="116039" custLinFactNeighborX="8620">
        <dgm:presLayoutVars>
          <dgm:bulletEnabled val="1"/>
        </dgm:presLayoutVars>
      </dgm:prSet>
      <dgm:spPr/>
    </dgm:pt>
    <dgm:pt modelId="{3647203D-CDA5-417C-953A-AFE971A03AC1}" type="pres">
      <dgm:prSet presAssocID="{BC7224F5-1DA3-438D-9EFE-79C20400EA49}" presName="bullet3c" presStyleLbl="node1" presStyleIdx="2" presStyleCnt="3"/>
      <dgm:spPr/>
    </dgm:pt>
    <dgm:pt modelId="{D8A209FF-CDA7-4C8E-9C60-6197B5076B52}" type="pres">
      <dgm:prSet presAssocID="{BC7224F5-1DA3-438D-9EFE-79C20400EA49}" presName="textBox3c" presStyleLbl="revTx" presStyleIdx="2" presStyleCnt="3" custScaleX="126701" custLinFactNeighborX="15085">
        <dgm:presLayoutVars>
          <dgm:bulletEnabled val="1"/>
        </dgm:presLayoutVars>
      </dgm:prSet>
      <dgm:spPr/>
    </dgm:pt>
  </dgm:ptLst>
  <dgm:cxnLst>
    <dgm:cxn modelId="{D9F8C202-055E-41A6-AFCE-B8B5DE237016}" srcId="{645012B6-0A8E-41F9-BA66-A659816B51C7}" destId="{9CD05483-D6BE-4202-B117-02EE5D8C1925}" srcOrd="0" destOrd="0" parTransId="{5DA62CF7-BA9C-4236-8A58-8A82504BE284}" sibTransId="{F2BBB3B8-C672-4C11-BDB8-06275D4BC6C2}"/>
    <dgm:cxn modelId="{75795316-173A-41A3-8184-299B0368F590}" type="presOf" srcId="{118AA26A-A463-40CB-B613-1CA499302A16}" destId="{3816E79B-824A-4E06-9B8C-73C91F0896A4}" srcOrd="0" destOrd="0" presId="urn:microsoft.com/office/officeart/2005/8/layout/arrow2"/>
    <dgm:cxn modelId="{05B26C6B-1D3B-42E0-8B69-C27B48DAE1FA}" srcId="{645012B6-0A8E-41F9-BA66-A659816B51C7}" destId="{BC7224F5-1DA3-438D-9EFE-79C20400EA49}" srcOrd="2" destOrd="0" parTransId="{6E479A54-BD45-4A2C-B39A-CE6A54B3AF3B}" sibTransId="{5892DC49-4618-4390-B20E-50F244138129}"/>
    <dgm:cxn modelId="{FEDE454C-0706-4961-B5C4-BAE0BA6ED264}" type="presOf" srcId="{BC7224F5-1DA3-438D-9EFE-79C20400EA49}" destId="{D8A209FF-CDA7-4C8E-9C60-6197B5076B52}" srcOrd="0" destOrd="0" presId="urn:microsoft.com/office/officeart/2005/8/layout/arrow2"/>
    <dgm:cxn modelId="{E310EB4E-605E-485C-9EE6-1CA7909C33A1}" type="presOf" srcId="{9CD05483-D6BE-4202-B117-02EE5D8C1925}" destId="{04AEB631-25E2-4CA0-A101-B2FBDEC47E5B}" srcOrd="0" destOrd="0" presId="urn:microsoft.com/office/officeart/2005/8/layout/arrow2"/>
    <dgm:cxn modelId="{7438C694-E2FA-4020-BFDE-0F715EFB12C6}" type="presOf" srcId="{645012B6-0A8E-41F9-BA66-A659816B51C7}" destId="{62ECA2C0-CFA4-4A88-801D-E4305B4EB382}" srcOrd="0" destOrd="0" presId="urn:microsoft.com/office/officeart/2005/8/layout/arrow2"/>
    <dgm:cxn modelId="{4F57D2FB-2EDC-4CD9-BFD5-760AC5B39E28}" srcId="{645012B6-0A8E-41F9-BA66-A659816B51C7}" destId="{118AA26A-A463-40CB-B613-1CA499302A16}" srcOrd="1" destOrd="0" parTransId="{E07A7CCA-8595-4F7B-87EE-E653770C4FB2}" sibTransId="{1D09B303-C095-446C-A633-EB54AA7BBE9A}"/>
    <dgm:cxn modelId="{A4E215BF-0A80-49A7-9A78-EA8E862908B3}" type="presParOf" srcId="{62ECA2C0-CFA4-4A88-801D-E4305B4EB382}" destId="{8C41B237-09E8-4440-AFCA-6328E206157F}" srcOrd="0" destOrd="0" presId="urn:microsoft.com/office/officeart/2005/8/layout/arrow2"/>
    <dgm:cxn modelId="{E41F5C80-9329-4F14-833A-A333D89DDAF2}" type="presParOf" srcId="{62ECA2C0-CFA4-4A88-801D-E4305B4EB382}" destId="{2B7EF874-E61C-4E13-9F92-CABC65F73A4E}" srcOrd="1" destOrd="0" presId="urn:microsoft.com/office/officeart/2005/8/layout/arrow2"/>
    <dgm:cxn modelId="{B622C335-673A-4D54-BC8F-3C5A430EFCFB}" type="presParOf" srcId="{2B7EF874-E61C-4E13-9F92-CABC65F73A4E}" destId="{8351B5EC-F274-4382-8023-F4A185F0D6B1}" srcOrd="0" destOrd="0" presId="urn:microsoft.com/office/officeart/2005/8/layout/arrow2"/>
    <dgm:cxn modelId="{DAF27654-E204-4A3D-AA0B-888623570654}" type="presParOf" srcId="{2B7EF874-E61C-4E13-9F92-CABC65F73A4E}" destId="{04AEB631-25E2-4CA0-A101-B2FBDEC47E5B}" srcOrd="1" destOrd="0" presId="urn:microsoft.com/office/officeart/2005/8/layout/arrow2"/>
    <dgm:cxn modelId="{FF6447F5-E82D-4A22-950E-0040EED103C6}" type="presParOf" srcId="{2B7EF874-E61C-4E13-9F92-CABC65F73A4E}" destId="{DF5150A7-FF78-4E7B-A86B-7D3A98E66D99}" srcOrd="2" destOrd="0" presId="urn:microsoft.com/office/officeart/2005/8/layout/arrow2"/>
    <dgm:cxn modelId="{CE71AF97-4576-438A-ACC1-4B27E9A1ECAE}" type="presParOf" srcId="{2B7EF874-E61C-4E13-9F92-CABC65F73A4E}" destId="{3816E79B-824A-4E06-9B8C-73C91F0896A4}" srcOrd="3" destOrd="0" presId="urn:microsoft.com/office/officeart/2005/8/layout/arrow2"/>
    <dgm:cxn modelId="{B9FE8983-36F0-4A99-8F09-9DDE3D172B08}" type="presParOf" srcId="{2B7EF874-E61C-4E13-9F92-CABC65F73A4E}" destId="{3647203D-CDA5-417C-953A-AFE971A03AC1}" srcOrd="4" destOrd="0" presId="urn:microsoft.com/office/officeart/2005/8/layout/arrow2"/>
    <dgm:cxn modelId="{4486021C-A259-4C7A-B368-02D4FC431E03}" type="presParOf" srcId="{2B7EF874-E61C-4E13-9F92-CABC65F73A4E}" destId="{D8A209FF-CDA7-4C8E-9C60-6197B5076B52}" srcOrd="5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B46058-D645-4FA1-AC9D-570D5B4CBD50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D8BE60AF-BA40-4508-B448-25D646433ECC}">
      <dgm:prSet phldrT="[텍스트]" custT="1"/>
      <dgm:spPr/>
      <dgm:t>
        <a:bodyPr/>
        <a:lstStyle/>
        <a:p>
          <a:pPr latinLnBrk="1"/>
          <a:r>
            <a: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Conv1D</a:t>
          </a:r>
          <a:endParaRPr lang="ko-KR" altLang="en-US" sz="14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D098B488-2A48-4F5F-8C9D-C9AB8D7C66F9}" type="parTrans" cxnId="{12E69528-670C-4FAD-B397-3AD0D8F6D5C3}">
      <dgm:prSet/>
      <dgm:spPr/>
      <dgm:t>
        <a:bodyPr/>
        <a:lstStyle/>
        <a:p>
          <a:pPr latinLnBrk="1"/>
          <a:endParaRPr lang="ko-KR" altLang="en-US" sz="140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144B71AD-22A6-40A2-8210-B9E21AC06A72}" type="sibTrans" cxnId="{12E69528-670C-4FAD-B397-3AD0D8F6D5C3}">
      <dgm:prSet/>
      <dgm:spPr/>
      <dgm:t>
        <a:bodyPr/>
        <a:lstStyle/>
        <a:p>
          <a:pPr latinLnBrk="1"/>
          <a:endParaRPr lang="ko-KR" altLang="en-US" sz="140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E79A3F58-B023-4A69-93DD-51C900638587}">
      <dgm:prSet phldrT="[텍스트]" custT="1"/>
      <dgm:spPr/>
      <dgm:t>
        <a:bodyPr/>
        <a:lstStyle/>
        <a:p>
          <a:pPr latinLnBrk="1"/>
          <a:r>
            <a: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Flatten</a:t>
          </a:r>
          <a:endParaRPr lang="ko-KR" altLang="en-US" sz="14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27F97D56-B8B4-4ACD-A72C-206CE237CF32}" type="parTrans" cxnId="{948A3713-0A35-47C2-B8DE-C67F4BF3E367}">
      <dgm:prSet/>
      <dgm:spPr/>
      <dgm:t>
        <a:bodyPr/>
        <a:lstStyle/>
        <a:p>
          <a:pPr latinLnBrk="1"/>
          <a:endParaRPr lang="ko-KR" altLang="en-US" sz="140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48C8CE39-B003-479E-A09A-E94162F92F8F}" type="sibTrans" cxnId="{948A3713-0A35-47C2-B8DE-C67F4BF3E367}">
      <dgm:prSet/>
      <dgm:spPr/>
      <dgm:t>
        <a:bodyPr/>
        <a:lstStyle/>
        <a:p>
          <a:pPr latinLnBrk="1"/>
          <a:endParaRPr lang="ko-KR" altLang="en-US" sz="140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gm:t>
    </dgm:pt>
    <dgm:pt modelId="{A66E212B-8FD1-44AA-8F33-BE2A37492CF6}">
      <dgm:prSet custT="1"/>
      <dgm:spPr/>
      <dgm:t>
        <a:bodyPr/>
        <a:lstStyle/>
        <a:p>
          <a:pPr latinLnBrk="1"/>
          <a:r>
            <a:rPr lang="en-US" altLang="ko-KR" sz="1400" dirty="0"/>
            <a:t>Repeat</a:t>
          </a:r>
        </a:p>
        <a:p>
          <a:pPr latinLnBrk="1"/>
          <a:r>
            <a:rPr lang="en-US" altLang="ko-KR" sz="1400" dirty="0"/>
            <a:t>Vector</a:t>
          </a:r>
          <a:endParaRPr lang="ko-KR" altLang="en-US" sz="1400" dirty="0"/>
        </a:p>
      </dgm:t>
    </dgm:pt>
    <dgm:pt modelId="{11775EDB-CCAA-4CE7-91BA-F5577A224EEF}" type="parTrans" cxnId="{D010078C-D5F2-4C79-855A-F8010AACBF8E}">
      <dgm:prSet/>
      <dgm:spPr/>
      <dgm:t>
        <a:bodyPr/>
        <a:lstStyle/>
        <a:p>
          <a:pPr latinLnBrk="1"/>
          <a:endParaRPr lang="ko-KR" altLang="en-US" sz="1400"/>
        </a:p>
      </dgm:t>
    </dgm:pt>
    <dgm:pt modelId="{96D50EF2-5650-4169-99F9-70CFE3AFD8CC}" type="sibTrans" cxnId="{D010078C-D5F2-4C79-855A-F8010AACBF8E}">
      <dgm:prSet/>
      <dgm:spPr/>
      <dgm:t>
        <a:bodyPr/>
        <a:lstStyle/>
        <a:p>
          <a:pPr latinLnBrk="1"/>
          <a:endParaRPr lang="ko-KR" altLang="en-US" sz="1400"/>
        </a:p>
      </dgm:t>
    </dgm:pt>
    <dgm:pt modelId="{6C34DAE2-2E8F-46C6-92A3-99286D168BF3}">
      <dgm:prSet custT="1"/>
      <dgm:spPr/>
      <dgm:t>
        <a:bodyPr/>
        <a:lstStyle/>
        <a:p>
          <a:pPr latinLnBrk="1"/>
          <a:r>
            <a:rPr lang="en-US" altLang="ko-KR" sz="1400" dirty="0"/>
            <a:t>LSTM_1</a:t>
          </a:r>
          <a:endParaRPr lang="ko-KR" altLang="en-US" sz="1400" dirty="0"/>
        </a:p>
      </dgm:t>
    </dgm:pt>
    <dgm:pt modelId="{E79C56B9-153A-4AA1-92D7-184E5AC41B9B}" type="parTrans" cxnId="{A4D68D0E-EA81-4D5F-AD93-4E7C02CC7CBC}">
      <dgm:prSet/>
      <dgm:spPr/>
      <dgm:t>
        <a:bodyPr/>
        <a:lstStyle/>
        <a:p>
          <a:pPr latinLnBrk="1"/>
          <a:endParaRPr lang="ko-KR" altLang="en-US" sz="1400"/>
        </a:p>
      </dgm:t>
    </dgm:pt>
    <dgm:pt modelId="{B2373205-4A4B-4538-B4C6-062ECAB76CBE}" type="sibTrans" cxnId="{A4D68D0E-EA81-4D5F-AD93-4E7C02CC7CBC}">
      <dgm:prSet/>
      <dgm:spPr/>
      <dgm:t>
        <a:bodyPr/>
        <a:lstStyle/>
        <a:p>
          <a:pPr latinLnBrk="1"/>
          <a:endParaRPr lang="ko-KR" altLang="en-US" sz="1400"/>
        </a:p>
      </dgm:t>
    </dgm:pt>
    <dgm:pt modelId="{FF4DCED7-DA09-4219-B203-260C20898527}">
      <dgm:prSet custT="1"/>
      <dgm:spPr/>
      <dgm:t>
        <a:bodyPr/>
        <a:lstStyle/>
        <a:p>
          <a:pPr latinLnBrk="1"/>
          <a:r>
            <a:rPr lang="en-US" altLang="ko-KR" sz="1400" dirty="0"/>
            <a:t>LSTM_2</a:t>
          </a:r>
          <a:endParaRPr lang="ko-KR" altLang="en-US" sz="1400" dirty="0"/>
        </a:p>
      </dgm:t>
    </dgm:pt>
    <dgm:pt modelId="{27111A24-C020-4D5B-97EA-FA4568DEA7D9}" type="parTrans" cxnId="{30451A97-D88A-49B0-B9F8-0B61DF691489}">
      <dgm:prSet/>
      <dgm:spPr/>
      <dgm:t>
        <a:bodyPr/>
        <a:lstStyle/>
        <a:p>
          <a:pPr latinLnBrk="1"/>
          <a:endParaRPr lang="ko-KR" altLang="en-US" sz="1400"/>
        </a:p>
      </dgm:t>
    </dgm:pt>
    <dgm:pt modelId="{34228E24-9BC2-49AF-9A36-93F15C65B8B1}" type="sibTrans" cxnId="{30451A97-D88A-49B0-B9F8-0B61DF691489}">
      <dgm:prSet/>
      <dgm:spPr/>
      <dgm:t>
        <a:bodyPr/>
        <a:lstStyle/>
        <a:p>
          <a:pPr latinLnBrk="1"/>
          <a:endParaRPr lang="ko-KR" altLang="en-US" sz="1400"/>
        </a:p>
      </dgm:t>
    </dgm:pt>
    <dgm:pt modelId="{A0424C27-2D49-4CCE-864B-FA22D55DF985}">
      <dgm:prSet custT="1"/>
      <dgm:spPr/>
      <dgm:t>
        <a:bodyPr/>
        <a:lstStyle/>
        <a:p>
          <a:pPr latinLnBrk="1"/>
          <a:r>
            <a:rPr lang="en-US" altLang="ko-KR" sz="1400" dirty="0"/>
            <a:t>Dense</a:t>
          </a:r>
          <a:endParaRPr lang="ko-KR" altLang="en-US" sz="1400" dirty="0"/>
        </a:p>
      </dgm:t>
    </dgm:pt>
    <dgm:pt modelId="{AA07DC79-C871-4AB9-A3D7-BBC6CEAEAB91}" type="parTrans" cxnId="{AAE0B79E-A5C7-4287-8B3F-86186026E33C}">
      <dgm:prSet/>
      <dgm:spPr/>
      <dgm:t>
        <a:bodyPr/>
        <a:lstStyle/>
        <a:p>
          <a:pPr latinLnBrk="1"/>
          <a:endParaRPr lang="ko-KR" altLang="en-US" sz="1400"/>
        </a:p>
      </dgm:t>
    </dgm:pt>
    <dgm:pt modelId="{8CD9913C-AA5E-4D6B-805A-7D03A5267D2D}" type="sibTrans" cxnId="{AAE0B79E-A5C7-4287-8B3F-86186026E33C}">
      <dgm:prSet/>
      <dgm:spPr/>
      <dgm:t>
        <a:bodyPr/>
        <a:lstStyle/>
        <a:p>
          <a:pPr latinLnBrk="1"/>
          <a:endParaRPr lang="ko-KR" altLang="en-US" sz="1400"/>
        </a:p>
      </dgm:t>
    </dgm:pt>
    <dgm:pt modelId="{1A0B8D37-ACAA-4969-A09D-1069A409C4B4}">
      <dgm:prSet custT="1"/>
      <dgm:spPr/>
      <dgm:t>
        <a:bodyPr/>
        <a:lstStyle/>
        <a:p>
          <a:pPr latinLnBrk="1"/>
          <a:r>
            <a:rPr lang="en-US" altLang="ko-KR" sz="1400" dirty="0"/>
            <a:t>Dense_1</a:t>
          </a:r>
          <a:endParaRPr lang="ko-KR" altLang="en-US" sz="1400" dirty="0"/>
        </a:p>
      </dgm:t>
    </dgm:pt>
    <dgm:pt modelId="{9D70D115-3A8D-46DE-940D-2A07693BA12D}" type="parTrans" cxnId="{B0E59C73-FCED-4399-820D-C901D462D207}">
      <dgm:prSet/>
      <dgm:spPr/>
      <dgm:t>
        <a:bodyPr/>
        <a:lstStyle/>
        <a:p>
          <a:pPr latinLnBrk="1"/>
          <a:endParaRPr lang="ko-KR" altLang="en-US" sz="1400"/>
        </a:p>
      </dgm:t>
    </dgm:pt>
    <dgm:pt modelId="{20994611-5237-431F-BEF6-32E0809E117A}" type="sibTrans" cxnId="{B0E59C73-FCED-4399-820D-C901D462D207}">
      <dgm:prSet/>
      <dgm:spPr/>
      <dgm:t>
        <a:bodyPr/>
        <a:lstStyle/>
        <a:p>
          <a:pPr latinLnBrk="1"/>
          <a:endParaRPr lang="ko-KR" altLang="en-US" sz="1400"/>
        </a:p>
      </dgm:t>
    </dgm:pt>
    <dgm:pt modelId="{87F19BB9-7CBC-4E93-A7C3-24E74354AA12}" type="pres">
      <dgm:prSet presAssocID="{F4B46058-D645-4FA1-AC9D-570D5B4CBD50}" presName="Name0" presStyleCnt="0">
        <dgm:presLayoutVars>
          <dgm:dir/>
          <dgm:animLvl val="lvl"/>
          <dgm:resizeHandles val="exact"/>
        </dgm:presLayoutVars>
      </dgm:prSet>
      <dgm:spPr/>
    </dgm:pt>
    <dgm:pt modelId="{780A0C44-1307-49C0-A213-9AB705872FE0}" type="pres">
      <dgm:prSet presAssocID="{D8BE60AF-BA40-4508-B448-25D646433ECC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11C95C4E-7A6E-48C0-A884-020EDFE82853}" type="pres">
      <dgm:prSet presAssocID="{144B71AD-22A6-40A2-8210-B9E21AC06A72}" presName="parTxOnlySpace" presStyleCnt="0"/>
      <dgm:spPr/>
    </dgm:pt>
    <dgm:pt modelId="{BD8045A6-CAFC-4852-ADE3-353CA329402A}" type="pres">
      <dgm:prSet presAssocID="{E79A3F58-B023-4A69-93DD-51C900638587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AA003924-32FE-4003-8EE7-772CA8E01870}" type="pres">
      <dgm:prSet presAssocID="{48C8CE39-B003-479E-A09A-E94162F92F8F}" presName="parTxOnlySpace" presStyleCnt="0"/>
      <dgm:spPr/>
    </dgm:pt>
    <dgm:pt modelId="{C61D06D3-2961-4B54-8CA5-9D1BC352BDB0}" type="pres">
      <dgm:prSet presAssocID="{A66E212B-8FD1-44AA-8F33-BE2A37492CF6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054F3776-B44C-48C0-8E7F-DB32FCF10021}" type="pres">
      <dgm:prSet presAssocID="{96D50EF2-5650-4169-99F9-70CFE3AFD8CC}" presName="parTxOnlySpace" presStyleCnt="0"/>
      <dgm:spPr/>
    </dgm:pt>
    <dgm:pt modelId="{F2FDD216-7373-4A1A-B5C9-4682597750C6}" type="pres">
      <dgm:prSet presAssocID="{6C34DAE2-2E8F-46C6-92A3-99286D168BF3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AED76A56-ADF4-44AE-8048-C3A0698FD851}" type="pres">
      <dgm:prSet presAssocID="{B2373205-4A4B-4538-B4C6-062ECAB76CBE}" presName="parTxOnlySpace" presStyleCnt="0"/>
      <dgm:spPr/>
    </dgm:pt>
    <dgm:pt modelId="{B386204D-1BED-418B-9263-5D3B03DE171E}" type="pres">
      <dgm:prSet presAssocID="{FF4DCED7-DA09-4219-B203-260C2089852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1976B928-054F-48AB-BA69-23BFB4B93CDC}" type="pres">
      <dgm:prSet presAssocID="{34228E24-9BC2-49AF-9A36-93F15C65B8B1}" presName="parTxOnlySpace" presStyleCnt="0"/>
      <dgm:spPr/>
    </dgm:pt>
    <dgm:pt modelId="{9C942011-E798-4410-8429-C407B88E5085}" type="pres">
      <dgm:prSet presAssocID="{A0424C27-2D49-4CCE-864B-FA22D55DF985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6CB93AC8-5C13-4E71-A593-9C4F95DFA6D6}" type="pres">
      <dgm:prSet presAssocID="{8CD9913C-AA5E-4D6B-805A-7D03A5267D2D}" presName="parTxOnlySpace" presStyleCnt="0"/>
      <dgm:spPr/>
    </dgm:pt>
    <dgm:pt modelId="{156D7CED-0421-4977-920F-B1805ABD288B}" type="pres">
      <dgm:prSet presAssocID="{1A0B8D37-ACAA-4969-A09D-1069A409C4B4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A4D68D0E-EA81-4D5F-AD93-4E7C02CC7CBC}" srcId="{F4B46058-D645-4FA1-AC9D-570D5B4CBD50}" destId="{6C34DAE2-2E8F-46C6-92A3-99286D168BF3}" srcOrd="3" destOrd="0" parTransId="{E79C56B9-153A-4AA1-92D7-184E5AC41B9B}" sibTransId="{B2373205-4A4B-4538-B4C6-062ECAB76CBE}"/>
    <dgm:cxn modelId="{948A3713-0A35-47C2-B8DE-C67F4BF3E367}" srcId="{F4B46058-D645-4FA1-AC9D-570D5B4CBD50}" destId="{E79A3F58-B023-4A69-93DD-51C900638587}" srcOrd="1" destOrd="0" parTransId="{27F97D56-B8B4-4ACD-A72C-206CE237CF32}" sibTransId="{48C8CE39-B003-479E-A09A-E94162F92F8F}"/>
    <dgm:cxn modelId="{415B0E1C-194A-476F-85D3-E1D5BD220598}" type="presOf" srcId="{1A0B8D37-ACAA-4969-A09D-1069A409C4B4}" destId="{156D7CED-0421-4977-920F-B1805ABD288B}" srcOrd="0" destOrd="0" presId="urn:microsoft.com/office/officeart/2005/8/layout/chevron1"/>
    <dgm:cxn modelId="{12E69528-670C-4FAD-B397-3AD0D8F6D5C3}" srcId="{F4B46058-D645-4FA1-AC9D-570D5B4CBD50}" destId="{D8BE60AF-BA40-4508-B448-25D646433ECC}" srcOrd="0" destOrd="0" parTransId="{D098B488-2A48-4F5F-8C9D-C9AB8D7C66F9}" sibTransId="{144B71AD-22A6-40A2-8210-B9E21AC06A72}"/>
    <dgm:cxn modelId="{2E109E45-B367-4BEA-A452-52E42DEE60ED}" type="presOf" srcId="{D8BE60AF-BA40-4508-B448-25D646433ECC}" destId="{780A0C44-1307-49C0-A213-9AB705872FE0}" srcOrd="0" destOrd="0" presId="urn:microsoft.com/office/officeart/2005/8/layout/chevron1"/>
    <dgm:cxn modelId="{E9FFC268-B5CB-463C-8A33-41B5042289D9}" type="presOf" srcId="{A0424C27-2D49-4CCE-864B-FA22D55DF985}" destId="{9C942011-E798-4410-8429-C407B88E5085}" srcOrd="0" destOrd="0" presId="urn:microsoft.com/office/officeart/2005/8/layout/chevron1"/>
    <dgm:cxn modelId="{8A5BFC4A-D8EE-4564-9DBF-799BF4F09497}" type="presOf" srcId="{6C34DAE2-2E8F-46C6-92A3-99286D168BF3}" destId="{F2FDD216-7373-4A1A-B5C9-4682597750C6}" srcOrd="0" destOrd="0" presId="urn:microsoft.com/office/officeart/2005/8/layout/chevron1"/>
    <dgm:cxn modelId="{39412F52-1497-45F1-B8BB-F7D773E3F381}" type="presOf" srcId="{FF4DCED7-DA09-4219-B203-260C20898527}" destId="{B386204D-1BED-418B-9263-5D3B03DE171E}" srcOrd="0" destOrd="0" presId="urn:microsoft.com/office/officeart/2005/8/layout/chevron1"/>
    <dgm:cxn modelId="{B0E59C73-FCED-4399-820D-C901D462D207}" srcId="{F4B46058-D645-4FA1-AC9D-570D5B4CBD50}" destId="{1A0B8D37-ACAA-4969-A09D-1069A409C4B4}" srcOrd="6" destOrd="0" parTransId="{9D70D115-3A8D-46DE-940D-2A07693BA12D}" sibTransId="{20994611-5237-431F-BEF6-32E0809E117A}"/>
    <dgm:cxn modelId="{D010078C-D5F2-4C79-855A-F8010AACBF8E}" srcId="{F4B46058-D645-4FA1-AC9D-570D5B4CBD50}" destId="{A66E212B-8FD1-44AA-8F33-BE2A37492CF6}" srcOrd="2" destOrd="0" parTransId="{11775EDB-CCAA-4CE7-91BA-F5577A224EEF}" sibTransId="{96D50EF2-5650-4169-99F9-70CFE3AFD8CC}"/>
    <dgm:cxn modelId="{13CBA696-AD02-41D6-8968-7DFA6FCC11AA}" type="presOf" srcId="{F4B46058-D645-4FA1-AC9D-570D5B4CBD50}" destId="{87F19BB9-7CBC-4E93-A7C3-24E74354AA12}" srcOrd="0" destOrd="0" presId="urn:microsoft.com/office/officeart/2005/8/layout/chevron1"/>
    <dgm:cxn modelId="{30451A97-D88A-49B0-B9F8-0B61DF691489}" srcId="{F4B46058-D645-4FA1-AC9D-570D5B4CBD50}" destId="{FF4DCED7-DA09-4219-B203-260C20898527}" srcOrd="4" destOrd="0" parTransId="{27111A24-C020-4D5B-97EA-FA4568DEA7D9}" sibTransId="{34228E24-9BC2-49AF-9A36-93F15C65B8B1}"/>
    <dgm:cxn modelId="{AAE0B79E-A5C7-4287-8B3F-86186026E33C}" srcId="{F4B46058-D645-4FA1-AC9D-570D5B4CBD50}" destId="{A0424C27-2D49-4CCE-864B-FA22D55DF985}" srcOrd="5" destOrd="0" parTransId="{AA07DC79-C871-4AB9-A3D7-BBC6CEAEAB91}" sibTransId="{8CD9913C-AA5E-4D6B-805A-7D03A5267D2D}"/>
    <dgm:cxn modelId="{ACFEC5B6-4C14-4758-8C80-340FCCA12308}" type="presOf" srcId="{A66E212B-8FD1-44AA-8F33-BE2A37492CF6}" destId="{C61D06D3-2961-4B54-8CA5-9D1BC352BDB0}" srcOrd="0" destOrd="0" presId="urn:microsoft.com/office/officeart/2005/8/layout/chevron1"/>
    <dgm:cxn modelId="{0D8F3CFE-5491-4A65-97E7-97B17C60602A}" type="presOf" srcId="{E79A3F58-B023-4A69-93DD-51C900638587}" destId="{BD8045A6-CAFC-4852-ADE3-353CA329402A}" srcOrd="0" destOrd="0" presId="urn:microsoft.com/office/officeart/2005/8/layout/chevron1"/>
    <dgm:cxn modelId="{CB8830E8-0D2D-4AF0-A2F0-459CE2B12262}" type="presParOf" srcId="{87F19BB9-7CBC-4E93-A7C3-24E74354AA12}" destId="{780A0C44-1307-49C0-A213-9AB705872FE0}" srcOrd="0" destOrd="0" presId="urn:microsoft.com/office/officeart/2005/8/layout/chevron1"/>
    <dgm:cxn modelId="{3013755E-B936-4D56-96FF-2444CA3BB66B}" type="presParOf" srcId="{87F19BB9-7CBC-4E93-A7C3-24E74354AA12}" destId="{11C95C4E-7A6E-48C0-A884-020EDFE82853}" srcOrd="1" destOrd="0" presId="urn:microsoft.com/office/officeart/2005/8/layout/chevron1"/>
    <dgm:cxn modelId="{F2DCED68-E76D-4C5F-BFAB-559E512211CA}" type="presParOf" srcId="{87F19BB9-7CBC-4E93-A7C3-24E74354AA12}" destId="{BD8045A6-CAFC-4852-ADE3-353CA329402A}" srcOrd="2" destOrd="0" presId="urn:microsoft.com/office/officeart/2005/8/layout/chevron1"/>
    <dgm:cxn modelId="{9837BB33-DE6C-4BBE-B444-2C0DAEE5DDA1}" type="presParOf" srcId="{87F19BB9-7CBC-4E93-A7C3-24E74354AA12}" destId="{AA003924-32FE-4003-8EE7-772CA8E01870}" srcOrd="3" destOrd="0" presId="urn:microsoft.com/office/officeart/2005/8/layout/chevron1"/>
    <dgm:cxn modelId="{1264B581-D75D-4BBB-8EF4-36C7DA7F1892}" type="presParOf" srcId="{87F19BB9-7CBC-4E93-A7C3-24E74354AA12}" destId="{C61D06D3-2961-4B54-8CA5-9D1BC352BDB0}" srcOrd="4" destOrd="0" presId="urn:microsoft.com/office/officeart/2005/8/layout/chevron1"/>
    <dgm:cxn modelId="{7D26954B-3F02-4386-BA2B-F66AA50BD127}" type="presParOf" srcId="{87F19BB9-7CBC-4E93-A7C3-24E74354AA12}" destId="{054F3776-B44C-48C0-8E7F-DB32FCF10021}" srcOrd="5" destOrd="0" presId="urn:microsoft.com/office/officeart/2005/8/layout/chevron1"/>
    <dgm:cxn modelId="{3EF11787-4A70-4645-BE9E-F7B945FDBDC5}" type="presParOf" srcId="{87F19BB9-7CBC-4E93-A7C3-24E74354AA12}" destId="{F2FDD216-7373-4A1A-B5C9-4682597750C6}" srcOrd="6" destOrd="0" presId="urn:microsoft.com/office/officeart/2005/8/layout/chevron1"/>
    <dgm:cxn modelId="{099F1795-9B5C-43A4-A5C1-ECF28280B293}" type="presParOf" srcId="{87F19BB9-7CBC-4E93-A7C3-24E74354AA12}" destId="{AED76A56-ADF4-44AE-8048-C3A0698FD851}" srcOrd="7" destOrd="0" presId="urn:microsoft.com/office/officeart/2005/8/layout/chevron1"/>
    <dgm:cxn modelId="{E77F357A-E979-443B-935E-E3AAD267E900}" type="presParOf" srcId="{87F19BB9-7CBC-4E93-A7C3-24E74354AA12}" destId="{B386204D-1BED-418B-9263-5D3B03DE171E}" srcOrd="8" destOrd="0" presId="urn:microsoft.com/office/officeart/2005/8/layout/chevron1"/>
    <dgm:cxn modelId="{77710592-06E6-4D8C-B2A4-FDA1D9738B4D}" type="presParOf" srcId="{87F19BB9-7CBC-4E93-A7C3-24E74354AA12}" destId="{1976B928-054F-48AB-BA69-23BFB4B93CDC}" srcOrd="9" destOrd="0" presId="urn:microsoft.com/office/officeart/2005/8/layout/chevron1"/>
    <dgm:cxn modelId="{EF8FFD28-4E72-49E3-83B7-4A6522B8DF6E}" type="presParOf" srcId="{87F19BB9-7CBC-4E93-A7C3-24E74354AA12}" destId="{9C942011-E798-4410-8429-C407B88E5085}" srcOrd="10" destOrd="0" presId="urn:microsoft.com/office/officeart/2005/8/layout/chevron1"/>
    <dgm:cxn modelId="{95B482C1-67EC-492D-9271-5C023858AED8}" type="presParOf" srcId="{87F19BB9-7CBC-4E93-A7C3-24E74354AA12}" destId="{6CB93AC8-5C13-4E71-A593-9C4F95DFA6D6}" srcOrd="11" destOrd="0" presId="urn:microsoft.com/office/officeart/2005/8/layout/chevron1"/>
    <dgm:cxn modelId="{B1ACF055-7F44-421D-99FE-85F4DB632531}" type="presParOf" srcId="{87F19BB9-7CBC-4E93-A7C3-24E74354AA12}" destId="{156D7CED-0421-4977-920F-B1805ABD288B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1B237-09E8-4440-AFCA-6328E206157F}">
      <dsp:nvSpPr>
        <dsp:cNvPr id="0" name=""/>
        <dsp:cNvSpPr/>
      </dsp:nvSpPr>
      <dsp:spPr>
        <a:xfrm>
          <a:off x="504423" y="0"/>
          <a:ext cx="8669867" cy="5418667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51B5EC-F274-4382-8023-F4A185F0D6B1}">
      <dsp:nvSpPr>
        <dsp:cNvPr id="0" name=""/>
        <dsp:cNvSpPr/>
      </dsp:nvSpPr>
      <dsp:spPr>
        <a:xfrm>
          <a:off x="1496516" y="3739963"/>
          <a:ext cx="225416" cy="2254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4AEB631-25E2-4CA0-A101-B2FBDEC47E5B}">
      <dsp:nvSpPr>
        <dsp:cNvPr id="0" name=""/>
        <dsp:cNvSpPr/>
      </dsp:nvSpPr>
      <dsp:spPr>
        <a:xfrm>
          <a:off x="1627162" y="3852672"/>
          <a:ext cx="2020079" cy="1565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444" tIns="0" rIns="0" bIns="0" numCol="1" spcCol="1270" anchor="t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0" kern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Data</a:t>
          </a:r>
        </a:p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- Water Data</a:t>
          </a:r>
        </a:p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- </a:t>
          </a:r>
          <a:r>
            <a:rPr lang="en-US" altLang="ko-KR" sz="1800" b="0" kern="1200" dirty="0" err="1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RainFall</a:t>
          </a:r>
          <a:r>
            <a:rPr lang="en-US" altLang="ko-KR" sz="1800" b="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 Data</a:t>
          </a:r>
        </a:p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- </a:t>
          </a:r>
          <a:r>
            <a:rPr lang="ko-KR" altLang="en-US" sz="1800" b="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외부 데이터</a:t>
          </a:r>
        </a:p>
      </dsp:txBody>
      <dsp:txXfrm>
        <a:off x="1627162" y="3852672"/>
        <a:ext cx="2020079" cy="1565994"/>
      </dsp:txXfrm>
    </dsp:sp>
    <dsp:sp modelId="{DF5150A7-FF78-4E7B-A86B-7D3A98E66D99}">
      <dsp:nvSpPr>
        <dsp:cNvPr id="0" name=""/>
        <dsp:cNvSpPr/>
      </dsp:nvSpPr>
      <dsp:spPr>
        <a:xfrm>
          <a:off x="3486250" y="2267170"/>
          <a:ext cx="407483" cy="4074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816E79B-824A-4E06-9B8C-73C91F0896A4}">
      <dsp:nvSpPr>
        <dsp:cNvPr id="0" name=""/>
        <dsp:cNvSpPr/>
      </dsp:nvSpPr>
      <dsp:spPr>
        <a:xfrm>
          <a:off x="3702487" y="2470912"/>
          <a:ext cx="2414502" cy="2947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17" tIns="0" rIns="0" bIns="0" numCol="1" spcCol="1270" anchor="t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0" kern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Experiments</a:t>
          </a:r>
        </a:p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- Machine Learning</a:t>
          </a:r>
        </a:p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- Deep Learning</a:t>
          </a:r>
          <a:endParaRPr lang="ko-KR" altLang="en-US" sz="1800" b="0" kern="12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sp:txBody>
      <dsp:txXfrm>
        <a:off x="3702487" y="2470912"/>
        <a:ext cx="2414502" cy="2947754"/>
      </dsp:txXfrm>
    </dsp:sp>
    <dsp:sp modelId="{3647203D-CDA5-417C-953A-AFE971A03AC1}">
      <dsp:nvSpPr>
        <dsp:cNvPr id="0" name=""/>
        <dsp:cNvSpPr/>
      </dsp:nvSpPr>
      <dsp:spPr>
        <a:xfrm>
          <a:off x="5879133" y="1370922"/>
          <a:ext cx="563541" cy="5635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8A209FF-CDA7-4C8E-9C60-6197B5076B52}">
      <dsp:nvSpPr>
        <dsp:cNvPr id="0" name=""/>
        <dsp:cNvSpPr/>
      </dsp:nvSpPr>
      <dsp:spPr>
        <a:xfrm>
          <a:off x="6196995" y="1652693"/>
          <a:ext cx="2636354" cy="3765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609" tIns="0" rIns="0" bIns="0" numCol="1" spcCol="1270" anchor="t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0" kern="1200" dirty="0"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Model</a:t>
          </a:r>
        </a:p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- Model Architecture</a:t>
          </a:r>
        </a:p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- Result</a:t>
          </a:r>
          <a:endParaRPr lang="ko-KR" altLang="en-US" sz="1800" b="0" kern="12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sp:txBody>
      <dsp:txXfrm>
        <a:off x="6196995" y="1652693"/>
        <a:ext cx="2636354" cy="3765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0A0C44-1307-49C0-A213-9AB705872FE0}">
      <dsp:nvSpPr>
        <dsp:cNvPr id="0" name=""/>
        <dsp:cNvSpPr/>
      </dsp:nvSpPr>
      <dsp:spPr>
        <a:xfrm>
          <a:off x="0" y="1181668"/>
          <a:ext cx="1521161" cy="60846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Conv1D</a:t>
          </a:r>
          <a:endParaRPr lang="ko-KR" altLang="en-US" sz="1400" kern="12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sp:txBody>
      <dsp:txXfrm>
        <a:off x="304232" y="1181668"/>
        <a:ext cx="912697" cy="608464"/>
      </dsp:txXfrm>
    </dsp:sp>
    <dsp:sp modelId="{BD8045A6-CAFC-4852-ADE3-353CA329402A}">
      <dsp:nvSpPr>
        <dsp:cNvPr id="0" name=""/>
        <dsp:cNvSpPr/>
      </dsp:nvSpPr>
      <dsp:spPr>
        <a:xfrm>
          <a:off x="1369045" y="1181668"/>
          <a:ext cx="1521161" cy="60846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rPr>
            <a:t>Flatten</a:t>
          </a:r>
          <a:endParaRPr lang="ko-KR" altLang="en-US" sz="1400" kern="1200" dirty="0">
            <a:latin typeface="에스코어 드림 5 Medium" panose="020B0503030302020204" pitchFamily="34" charset="-127"/>
            <a:ea typeface="에스코어 드림 5 Medium" panose="020B0503030302020204" pitchFamily="34" charset="-127"/>
          </a:endParaRPr>
        </a:p>
      </dsp:txBody>
      <dsp:txXfrm>
        <a:off x="1673277" y="1181668"/>
        <a:ext cx="912697" cy="608464"/>
      </dsp:txXfrm>
    </dsp:sp>
    <dsp:sp modelId="{C61D06D3-2961-4B54-8CA5-9D1BC352BDB0}">
      <dsp:nvSpPr>
        <dsp:cNvPr id="0" name=""/>
        <dsp:cNvSpPr/>
      </dsp:nvSpPr>
      <dsp:spPr>
        <a:xfrm>
          <a:off x="2738091" y="1181668"/>
          <a:ext cx="1521161" cy="60846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Repeat</a:t>
          </a:r>
        </a:p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Vector</a:t>
          </a:r>
          <a:endParaRPr lang="ko-KR" altLang="en-US" sz="1400" kern="1200" dirty="0"/>
        </a:p>
      </dsp:txBody>
      <dsp:txXfrm>
        <a:off x="3042323" y="1181668"/>
        <a:ext cx="912697" cy="608464"/>
      </dsp:txXfrm>
    </dsp:sp>
    <dsp:sp modelId="{F2FDD216-7373-4A1A-B5C9-4682597750C6}">
      <dsp:nvSpPr>
        <dsp:cNvPr id="0" name=""/>
        <dsp:cNvSpPr/>
      </dsp:nvSpPr>
      <dsp:spPr>
        <a:xfrm>
          <a:off x="4107137" y="1181668"/>
          <a:ext cx="1521161" cy="60846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LSTM_1</a:t>
          </a:r>
          <a:endParaRPr lang="ko-KR" altLang="en-US" sz="1400" kern="1200" dirty="0"/>
        </a:p>
      </dsp:txBody>
      <dsp:txXfrm>
        <a:off x="4411369" y="1181668"/>
        <a:ext cx="912697" cy="608464"/>
      </dsp:txXfrm>
    </dsp:sp>
    <dsp:sp modelId="{B386204D-1BED-418B-9263-5D3B03DE171E}">
      <dsp:nvSpPr>
        <dsp:cNvPr id="0" name=""/>
        <dsp:cNvSpPr/>
      </dsp:nvSpPr>
      <dsp:spPr>
        <a:xfrm>
          <a:off x="5476182" y="1181668"/>
          <a:ext cx="1521161" cy="60846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LSTM_2</a:t>
          </a:r>
          <a:endParaRPr lang="ko-KR" altLang="en-US" sz="1400" kern="1200" dirty="0"/>
        </a:p>
      </dsp:txBody>
      <dsp:txXfrm>
        <a:off x="5780414" y="1181668"/>
        <a:ext cx="912697" cy="608464"/>
      </dsp:txXfrm>
    </dsp:sp>
    <dsp:sp modelId="{9C942011-E798-4410-8429-C407B88E5085}">
      <dsp:nvSpPr>
        <dsp:cNvPr id="0" name=""/>
        <dsp:cNvSpPr/>
      </dsp:nvSpPr>
      <dsp:spPr>
        <a:xfrm>
          <a:off x="6845228" y="1181668"/>
          <a:ext cx="1521161" cy="60846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Dense</a:t>
          </a:r>
          <a:endParaRPr lang="ko-KR" altLang="en-US" sz="1400" kern="1200" dirty="0"/>
        </a:p>
      </dsp:txBody>
      <dsp:txXfrm>
        <a:off x="7149460" y="1181668"/>
        <a:ext cx="912697" cy="608464"/>
      </dsp:txXfrm>
    </dsp:sp>
    <dsp:sp modelId="{156D7CED-0421-4977-920F-B1805ABD288B}">
      <dsp:nvSpPr>
        <dsp:cNvPr id="0" name=""/>
        <dsp:cNvSpPr/>
      </dsp:nvSpPr>
      <dsp:spPr>
        <a:xfrm>
          <a:off x="8214274" y="1181668"/>
          <a:ext cx="1521161" cy="60846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Dense_1</a:t>
          </a:r>
          <a:endParaRPr lang="ko-KR" altLang="en-US" sz="1400" kern="1200" dirty="0"/>
        </a:p>
      </dsp:txBody>
      <dsp:txXfrm>
        <a:off x="8518506" y="1181668"/>
        <a:ext cx="912697" cy="6084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3978A-B13F-4F51-A10C-CDCC994C2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E3A9B6-E5CE-424A-A9DA-3A5706C2D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9E8D8B-7E69-424A-B3F9-3AF60188F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82B417-6E75-4F59-8D7F-2B952414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8C9503-49F1-4AD3-B24E-B526B3D28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817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F2F33-EC50-4C80-89B2-C4644524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4ECECE-320F-4037-9475-3A10C00FB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831E28-C168-4616-9126-C4F2E407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42E0B1-B2FB-466B-A272-4D3A3E640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657646-E7B1-4603-980A-2B28232D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29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83EA17-17A1-4EAA-BE04-F54712CEF8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2C39B8-2C73-4386-9EEA-93C4B4324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DDB53-D6FC-4BF4-B5A5-D6FBEBA3D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BF496-D067-435E-9D83-D731591E7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8FDC7A-AF37-4C2A-AB32-DB5826E4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86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8CF30-2EF5-45CA-8489-6B17C4983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10F357-6FD6-4C6F-B305-8391F53DC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B3BAB9-4577-447B-A9D3-F019B5B07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255A9-C4BB-45C0-8707-9F232250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E555C-B56D-455E-9882-776398E4D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806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8256E-02EF-4B80-A9DE-A2CFED7FB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8A7C0D-A569-4DC5-9B6B-B869ED35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7B0975-C6E7-4CBD-8266-927ACE536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E4FE34-7F41-454E-923A-8FC448C63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B7FCAF-372D-4F31-8113-F1D160629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2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F5DE3D-CF9F-4B43-8928-67632D8E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A1130-CA29-46D9-98CD-8AEFFE3A9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C06667-A8E4-4E21-BA22-FE235343D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C909A6-D0B4-41AA-B5E1-FA2A81D92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88D50E-134B-4EB2-8413-BD46AECD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E8BBE8-0810-42CF-8BF4-9BC665FA2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57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C5236-AA3A-4BA2-B704-077F4DEDB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EDD8B8-16EF-4149-84D9-5C51BE17A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D4AAB5-D86A-4D77-B9D3-43F091C08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FC805A-30E4-4B49-971D-8A71189E9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0DE9D7-6312-49EC-ACFB-87F17C9D53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00306A-1A99-46DA-BD16-B8E2E347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5D436E-6825-4ADC-88DA-9D2917904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6A50B3-FBB7-49C2-B3C8-031B553B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435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69A6A-F318-4B02-8B48-1D168242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772A60-CC73-440E-B921-A604F210B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159AB4-D376-4087-894D-217493E61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5DFFD5-384B-42CB-8EA7-EA4AAD7AD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49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954F0A-0ADA-4153-B93B-3F916F678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1988C8-D255-4CC5-A63C-6012F31ED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282611-EA94-44D3-A432-E8D3F7D33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10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5DAF5-4B45-48CA-91D4-7F3CC6F65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19EB7A-F423-44BA-A011-89E47172B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4EAA08-A82E-492F-A42A-FAEE7ED88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97C8EA-83DD-4DCC-BCAC-14B61BFF7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0B0092-8162-4933-8208-3241F011C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E88E89-8964-490E-A3F8-C11456491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444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3B895-F0E6-417C-91AF-FC77106BE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0F889D-F6A1-4CD3-A7EF-FF6DC4B8DB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308076-F0A6-4FED-97BA-897E05C25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336CB4-D55C-4A66-BF0C-77AA75002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EFB76-457A-4409-A8BD-7ACCA03B59D1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27A1E3-C171-4893-AFC0-4126AA79C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601620-650B-42C8-A0B6-84F9BF2C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71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3E94DA-1AFF-4878-8CEB-B25544502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4748CD-C42F-4379-BA60-12342E3DC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64659B-4FE8-4FC3-A60B-33E3C5E69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EFB76-457A-4409-A8BD-7ACCA03B59D1}" type="datetimeFigureOut">
              <a:rPr lang="ko-KR" altLang="en-US" smtClean="0"/>
              <a:t>2022-09-12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0E7DB0-1313-4122-9C73-F59E1A9EA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0599C3-8CD2-4289-B09D-A5B7BA93E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5156A-E699-4781-9986-B47109370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672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팔당댐 전경">
            <a:extLst>
              <a:ext uri="{FF2B5EF4-FFF2-40B4-BE49-F238E27FC236}">
                <a16:creationId xmlns:a16="http://schemas.microsoft.com/office/drawing/2014/main" id="{F1880F5A-97E2-666A-2B40-86D19CC9D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4384"/>
            <a:ext cx="12201498" cy="687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44EDDE-9996-413D-B39C-8D0EC945055E}"/>
              </a:ext>
            </a:extLst>
          </p:cNvPr>
          <p:cNvSpPr txBox="1"/>
          <p:nvPr/>
        </p:nvSpPr>
        <p:spPr>
          <a:xfrm>
            <a:off x="378465" y="443009"/>
            <a:ext cx="11823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팔당댐 홍수 안전운영에 따른 한강 수위예측 </a:t>
            </a:r>
            <a:r>
              <a:rPr lang="en-US" altLang="ko-KR" sz="32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AI </a:t>
            </a:r>
            <a:r>
              <a:rPr lang="ko-KR" altLang="en-US" sz="32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경진대회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43F42F-B5A0-4AD7-9913-0D356AE82055}"/>
              </a:ext>
            </a:extLst>
          </p:cNvPr>
          <p:cNvSpPr txBox="1"/>
          <p:nvPr/>
        </p:nvSpPr>
        <p:spPr>
          <a:xfrm>
            <a:off x="378465" y="1399025"/>
            <a:ext cx="466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CNN-LSTM</a:t>
            </a:r>
            <a:r>
              <a:rPr lang="ko-KR" altLang="en-US" sz="24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을 활용한 한강 수위 예측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E2532E-19D3-35BC-2767-791525906005}"/>
              </a:ext>
            </a:extLst>
          </p:cNvPr>
          <p:cNvSpPr txBox="1"/>
          <p:nvPr/>
        </p:nvSpPr>
        <p:spPr>
          <a:xfrm>
            <a:off x="0" y="5941989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데이크아콘</a:t>
            </a:r>
            <a:endParaRPr lang="en-US" altLang="ko-KR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강세정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박유찬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이다영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Arial" panose="020B0604020202020204" pitchFamily="34" charset="0"/>
              </a:rPr>
              <a:t> 이예림</a:t>
            </a:r>
          </a:p>
        </p:txBody>
      </p:sp>
    </p:spTree>
    <p:extLst>
      <p:ext uri="{BB962C8B-B14F-4D97-AF65-F5344CB8AC3E}">
        <p14:creationId xmlns:p14="http://schemas.microsoft.com/office/powerpoint/2010/main" val="278327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57689CC-0D03-0A92-A902-5446BC98A1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973D2A-D83F-468D-8DE8-46A9E4D5787E}"/>
              </a:ext>
            </a:extLst>
          </p:cNvPr>
          <p:cNvSpPr txBox="1"/>
          <p:nvPr/>
        </p:nvSpPr>
        <p:spPr>
          <a:xfrm>
            <a:off x="377933" y="2321004"/>
            <a:ext cx="28680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/>
              <a:t>Model </a:t>
            </a:r>
            <a:endParaRPr lang="ko-KR" altLang="en-US" sz="66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AD02A9-3781-4318-B3D8-519AD98D34CA}"/>
              </a:ext>
            </a:extLst>
          </p:cNvPr>
          <p:cNvCxnSpPr>
            <a:cxnSpLocks/>
          </p:cNvCxnSpPr>
          <p:nvPr/>
        </p:nvCxnSpPr>
        <p:spPr>
          <a:xfrm>
            <a:off x="377933" y="3612359"/>
            <a:ext cx="4534726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51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2C250BF9-EB0F-8D5A-58B6-6FC6D6E5E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46988" y="266119"/>
            <a:ext cx="2097743" cy="50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39EE9B-4927-0652-1CBF-ED04956CB8F1}"/>
              </a:ext>
            </a:extLst>
          </p:cNvPr>
          <p:cNvSpPr txBox="1"/>
          <p:nvPr/>
        </p:nvSpPr>
        <p:spPr>
          <a:xfrm>
            <a:off x="2380364" y="246240"/>
            <a:ext cx="6884944" cy="50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               기반으로 </a:t>
            </a:r>
            <a:r>
              <a:rPr lang="en-US" altLang="ko-KR" sz="2000" dirty="0">
                <a:highlight>
                  <a:srgbClr val="F7EFE7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CNN-LSTM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구축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870CA1-B6F8-C42E-DF87-C9551590BB2E}"/>
              </a:ext>
            </a:extLst>
          </p:cNvPr>
          <p:cNvSpPr/>
          <p:nvPr/>
        </p:nvSpPr>
        <p:spPr>
          <a:xfrm>
            <a:off x="0" y="0"/>
            <a:ext cx="2268071" cy="68579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172F95-A16E-C714-2A22-437FC2761DD5}"/>
              </a:ext>
            </a:extLst>
          </p:cNvPr>
          <p:cNvSpPr txBox="1"/>
          <p:nvPr/>
        </p:nvSpPr>
        <p:spPr>
          <a:xfrm>
            <a:off x="112293" y="959224"/>
            <a:ext cx="2155778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Motivation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Process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Preprocessing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Experiments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Improvement</a:t>
            </a:r>
          </a:p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80C32DF6-B6BC-E47A-3C7B-C45B87F41F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719848"/>
              </p:ext>
            </p:extLst>
          </p:nvPr>
        </p:nvGraphicFramePr>
        <p:xfrm>
          <a:off x="2380364" y="2216524"/>
          <a:ext cx="9735436" cy="2971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C47C12-1800-A05C-9D8F-5C41A2D99918}"/>
              </a:ext>
            </a:extLst>
          </p:cNvPr>
          <p:cNvSpPr txBox="1"/>
          <p:nvPr/>
        </p:nvSpPr>
        <p:spPr>
          <a:xfrm>
            <a:off x="2692695" y="2665001"/>
            <a:ext cx="885421" cy="50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CNN</a:t>
            </a:r>
          </a:p>
        </p:txBody>
      </p:sp>
      <p:sp>
        <p:nvSpPr>
          <p:cNvPr id="8" name="설명선: 굽은 선(강조선) 7">
            <a:extLst>
              <a:ext uri="{FF2B5EF4-FFF2-40B4-BE49-F238E27FC236}">
                <a16:creationId xmlns:a16="http://schemas.microsoft.com/office/drawing/2014/main" id="{BBD955EE-E44E-9E97-6592-BAA0F83C0E86}"/>
              </a:ext>
            </a:extLst>
          </p:cNvPr>
          <p:cNvSpPr/>
          <p:nvPr/>
        </p:nvSpPr>
        <p:spPr>
          <a:xfrm>
            <a:off x="7171765" y="1896036"/>
            <a:ext cx="3397624" cy="640976"/>
          </a:xfrm>
          <a:prstGeom prst="accentCallout2">
            <a:avLst>
              <a:gd name="adj1" fmla="val 42526"/>
              <a:gd name="adj2" fmla="val -2001"/>
              <a:gd name="adj3" fmla="val 43925"/>
              <a:gd name="adj4" fmla="val -18514"/>
              <a:gd name="adj5" fmla="val 232780"/>
              <a:gd name="adj6" fmla="val -325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9475F4FE-495C-948E-E0C7-23B6A18DE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1766" y="1930433"/>
            <a:ext cx="339762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tf.keras.layers.RepeatVector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Flatten</a:t>
            </a:r>
            <a:r>
              <a:rPr lang="ko-KR" altLang="en-US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</a:t>
            </a:r>
            <a:r>
              <a:rPr lang="en-US" altLang="ko-KR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output</a:t>
            </a:r>
            <a:r>
              <a:rPr lang="ko-KR" altLang="en-US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</a:t>
            </a:r>
            <a:r>
              <a:rPr lang="en-US" altLang="ko-KR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3D Tensor</a:t>
            </a:r>
            <a:r>
              <a:rPr lang="ko-KR" altLang="en-US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변환 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설명선: 굽은 선(강조선) 9">
            <a:extLst>
              <a:ext uri="{FF2B5EF4-FFF2-40B4-BE49-F238E27FC236}">
                <a16:creationId xmlns:a16="http://schemas.microsoft.com/office/drawing/2014/main" id="{660E7860-0D34-4CDC-DF98-DC29CAF911E4}"/>
              </a:ext>
            </a:extLst>
          </p:cNvPr>
          <p:cNvSpPr/>
          <p:nvPr/>
        </p:nvSpPr>
        <p:spPr>
          <a:xfrm>
            <a:off x="7727577" y="5153928"/>
            <a:ext cx="3397624" cy="640976"/>
          </a:xfrm>
          <a:prstGeom prst="accentCallout2">
            <a:avLst>
              <a:gd name="adj1" fmla="val 11757"/>
              <a:gd name="adj2" fmla="val 102748"/>
              <a:gd name="adj3" fmla="val 14555"/>
              <a:gd name="adj4" fmla="val 118953"/>
              <a:gd name="adj5" fmla="val -181205"/>
              <a:gd name="adj6" fmla="val 10808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E933056C-D163-6445-052F-D8A0CC952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7577" y="5220308"/>
            <a:ext cx="339762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청담대교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잠수교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한강대교</a:t>
            </a: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행주대교 수위에 대한 </a:t>
            </a:r>
            <a:r>
              <a:rPr kumimoji="0" lang="ko-KR" altLang="en-US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예측값</a:t>
            </a:r>
            <a:r>
              <a:rPr kumimoji="0" lang="ko-KR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출력</a:t>
            </a:r>
            <a:endParaRPr kumimoji="0" lang="en-US" altLang="ko-KR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7A2737-43F1-9597-C35C-B9AD3A03E494}"/>
              </a:ext>
            </a:extLst>
          </p:cNvPr>
          <p:cNvSpPr/>
          <p:nvPr/>
        </p:nvSpPr>
        <p:spPr>
          <a:xfrm>
            <a:off x="2344272" y="3200400"/>
            <a:ext cx="1582269" cy="1039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CEDFA8-1572-2048-BF77-28F53D73609E}"/>
              </a:ext>
            </a:extLst>
          </p:cNvPr>
          <p:cNvSpPr/>
          <p:nvPr/>
        </p:nvSpPr>
        <p:spPr>
          <a:xfrm>
            <a:off x="6497054" y="3200400"/>
            <a:ext cx="2960711" cy="1039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7B2434-BA51-1037-8476-1FF92E1E3547}"/>
              </a:ext>
            </a:extLst>
          </p:cNvPr>
          <p:cNvSpPr txBox="1"/>
          <p:nvPr/>
        </p:nvSpPr>
        <p:spPr>
          <a:xfrm>
            <a:off x="7441304" y="2681771"/>
            <a:ext cx="885421" cy="502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8048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57689CC-0D03-0A92-A902-5446BC98A1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973D2A-D83F-468D-8DE8-46A9E4D5787E}"/>
              </a:ext>
            </a:extLst>
          </p:cNvPr>
          <p:cNvSpPr txBox="1"/>
          <p:nvPr/>
        </p:nvSpPr>
        <p:spPr>
          <a:xfrm>
            <a:off x="377933" y="2321004"/>
            <a:ext cx="63049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Preprocessing </a:t>
            </a:r>
            <a:endParaRPr lang="ko-KR" altLang="en-US" sz="66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AD02A9-3781-4318-B3D8-519AD98D34CA}"/>
              </a:ext>
            </a:extLst>
          </p:cNvPr>
          <p:cNvCxnSpPr>
            <a:cxnSpLocks/>
          </p:cNvCxnSpPr>
          <p:nvPr/>
        </p:nvCxnSpPr>
        <p:spPr>
          <a:xfrm>
            <a:off x="377933" y="3612359"/>
            <a:ext cx="4534726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29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BA96C6-2EE0-F135-D486-5B6B5F742506}"/>
              </a:ext>
            </a:extLst>
          </p:cNvPr>
          <p:cNvSpPr txBox="1"/>
          <p:nvPr/>
        </p:nvSpPr>
        <p:spPr>
          <a:xfrm>
            <a:off x="2467620" y="1157994"/>
            <a:ext cx="9479127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 err="1">
                <a:solidFill>
                  <a:srgbClr val="59595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결측치</a:t>
            </a:r>
            <a:r>
              <a:rPr lang="ko-KR" altLang="en-US" sz="2400" dirty="0">
                <a:solidFill>
                  <a:srgbClr val="59595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처리 </a:t>
            </a:r>
            <a:r>
              <a:rPr lang="en-US" altLang="ko-KR" sz="2400" dirty="0">
                <a:solidFill>
                  <a:srgbClr val="59595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[1</a:t>
            </a:r>
            <a:r>
              <a:rPr lang="ko-KR" altLang="en-US" sz="2400" dirty="0">
                <a:solidFill>
                  <a:srgbClr val="59595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단계</a:t>
            </a:r>
            <a:r>
              <a:rPr lang="en-US" altLang="ko-KR" sz="2400" dirty="0">
                <a:solidFill>
                  <a:srgbClr val="59595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2400" dirty="0">
              <a:solidFill>
                <a:srgbClr val="595959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i="0" u="sng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팔당댐 데이터</a:t>
            </a:r>
            <a:r>
              <a:rPr lang="en-US" altLang="ko-KR" sz="2200" i="0" u="sng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200" i="0" u="sng" strike="noStrike" dirty="0" err="1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공용량</a:t>
            </a:r>
            <a:r>
              <a:rPr lang="en-US" altLang="ko-KR" sz="2200" i="0" u="sng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200" i="0" u="sng" strike="noStrike" dirty="0" err="1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방류량</a:t>
            </a:r>
            <a:r>
              <a:rPr lang="en-US" altLang="ko-KR" sz="2200" i="0" u="sng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20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</a:t>
            </a:r>
            <a:r>
              <a:rPr lang="ko-KR" altLang="en-US" sz="2200" i="0" u="sng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강화대교 조위</a:t>
            </a:r>
            <a:r>
              <a:rPr lang="ko-KR" altLang="en-US" sz="220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200" i="0" u="none" strike="noStrike" dirty="0" err="1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결측치를</a:t>
            </a: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200" dirty="0">
                <a:solidFill>
                  <a:srgbClr val="595959"/>
                </a:solidFill>
                <a:highlight>
                  <a:srgbClr val="F7EFE7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</a:t>
            </a:r>
            <a:r>
              <a:rPr lang="en-US" altLang="ko-KR" sz="2200" i="0" u="none" strike="noStrike" dirty="0">
                <a:solidFill>
                  <a:srgbClr val="595959"/>
                </a:solidFill>
                <a:effectLst/>
                <a:highlight>
                  <a:srgbClr val="F7EFE7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ARIMA</a:t>
            </a:r>
            <a:r>
              <a:rPr lang="ko-KR" altLang="en-US" sz="220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처리</a:t>
            </a:r>
            <a:endParaRPr lang="en-US" altLang="ko-KR" sz="2200" i="0" u="none" strike="noStrike" dirty="0">
              <a:solidFill>
                <a:srgbClr val="595959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ko-KR" altLang="en-US" sz="200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팔당댐 데이터 </a:t>
            </a:r>
            <a:r>
              <a:rPr lang="en-US" altLang="ko-KR" sz="200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00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변화가 뚜렷하지 않음</a:t>
            </a:r>
            <a:endParaRPr lang="en-US" altLang="ko-KR" sz="2000" i="0" u="none" strike="noStrike" dirty="0">
              <a:solidFill>
                <a:srgbClr val="595959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강화대교 조위 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주기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약 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*</a:t>
            </a:r>
            <a:r>
              <a:rPr lang="en-US" altLang="ko-KR" sz="20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28</a:t>
            </a:r>
            <a:r>
              <a:rPr lang="ko-KR" altLang="en-US" sz="20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명확함</a:t>
            </a: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FA7C8E-6AEA-0C99-352D-218B262DD754}"/>
              </a:ext>
            </a:extLst>
          </p:cNvPr>
          <p:cNvSpPr/>
          <p:nvPr/>
        </p:nvSpPr>
        <p:spPr>
          <a:xfrm>
            <a:off x="0" y="0"/>
            <a:ext cx="2268071" cy="68579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E7569-C345-BA7F-E01E-8130FBF88306}"/>
              </a:ext>
            </a:extLst>
          </p:cNvPr>
          <p:cNvSpPr txBox="1"/>
          <p:nvPr/>
        </p:nvSpPr>
        <p:spPr>
          <a:xfrm>
            <a:off x="112293" y="959224"/>
            <a:ext cx="2155778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Motivation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Process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Preprocessing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Experiments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Improvement</a:t>
            </a:r>
          </a:p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E59E84-A186-A022-E807-0619B7C9A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232" y="3118502"/>
            <a:ext cx="7691883" cy="2276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FDC88B-98CC-944E-5DF6-BE791081F7EF}"/>
              </a:ext>
            </a:extLst>
          </p:cNvPr>
          <p:cNvSpPr txBox="1"/>
          <p:nvPr/>
        </p:nvSpPr>
        <p:spPr>
          <a:xfrm>
            <a:off x="6515744" y="6519437"/>
            <a:ext cx="56762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*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출처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&lt;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음력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양력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윤달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윤년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&gt;,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전용훈 서울대학교 이학박사</a:t>
            </a:r>
          </a:p>
        </p:txBody>
      </p:sp>
    </p:spTree>
    <p:extLst>
      <p:ext uri="{BB962C8B-B14F-4D97-AF65-F5344CB8AC3E}">
        <p14:creationId xmlns:p14="http://schemas.microsoft.com/office/powerpoint/2010/main" val="372392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BA96C6-2EE0-F135-D486-5B6B5F742506}"/>
              </a:ext>
            </a:extLst>
          </p:cNvPr>
          <p:cNvSpPr txBox="1"/>
          <p:nvPr/>
        </p:nvSpPr>
        <p:spPr>
          <a:xfrm>
            <a:off x="2467620" y="202954"/>
            <a:ext cx="947912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 err="1">
                <a:solidFill>
                  <a:srgbClr val="59595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결측치</a:t>
            </a:r>
            <a:r>
              <a:rPr lang="ko-KR" altLang="en-US" sz="2400" dirty="0">
                <a:solidFill>
                  <a:srgbClr val="59595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처리 </a:t>
            </a:r>
            <a:r>
              <a:rPr lang="en-US" altLang="ko-KR" sz="2400" dirty="0">
                <a:solidFill>
                  <a:srgbClr val="59595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[2</a:t>
            </a:r>
            <a:r>
              <a:rPr lang="ko-KR" altLang="en-US" sz="2400" dirty="0">
                <a:solidFill>
                  <a:srgbClr val="59595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단계</a:t>
            </a:r>
            <a:r>
              <a:rPr lang="en-US" altLang="ko-KR" sz="2400" dirty="0">
                <a:solidFill>
                  <a:srgbClr val="59595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2400" dirty="0">
              <a:solidFill>
                <a:srgbClr val="59595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청담대교 수위</a:t>
            </a:r>
            <a:r>
              <a:rPr lang="en-US" altLang="ko-KR" sz="22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2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잠수교 수위</a:t>
            </a:r>
            <a:r>
              <a:rPr lang="en-US" altLang="ko-KR" sz="22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2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한강대교 수위</a:t>
            </a:r>
            <a:r>
              <a:rPr lang="en-US" altLang="ko-KR" sz="22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2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행주대교 수위</a:t>
            </a:r>
            <a:r>
              <a:rPr lang="en-US" altLang="ko-KR" sz="22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2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행주대교 유량 </a:t>
            </a:r>
            <a:r>
              <a:rPr lang="ko-KR" altLang="en-US" sz="22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결측치를</a:t>
            </a: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200" dirty="0">
                <a:solidFill>
                  <a:srgbClr val="595959"/>
                </a:solidFill>
                <a:highlight>
                  <a:srgbClr val="F7EFE7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Multivariate CNN-LSTM</a:t>
            </a: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처리</a:t>
            </a:r>
            <a:endParaRPr lang="en-US" altLang="ko-KR" sz="22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[1</a:t>
            </a: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단계</a:t>
            </a:r>
            <a:r>
              <a:rPr lang="en-US" altLang="ko-KR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처리 결과</a:t>
            </a:r>
            <a:r>
              <a:rPr lang="en-US" altLang="ko-KR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2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공용량</a:t>
            </a:r>
            <a:r>
              <a:rPr lang="en-US" altLang="ko-KR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2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방류량</a:t>
            </a:r>
            <a:r>
              <a:rPr lang="en-US" altLang="ko-KR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</a:t>
            </a:r>
            <a:r>
              <a:rPr lang="en-US" altLang="ko-KR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Input</a:t>
            </a: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활용</a:t>
            </a:r>
            <a:endParaRPr lang="en-US" altLang="ko-KR" sz="22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청담대교 유량</a:t>
            </a:r>
            <a:r>
              <a:rPr lang="en-US" altLang="ko-KR" sz="22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2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한강대교 유량</a:t>
            </a:r>
            <a:r>
              <a:rPr lang="en-US" altLang="ko-KR" sz="22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2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행주대교 수위</a:t>
            </a:r>
            <a:r>
              <a:rPr lang="en-US" altLang="ko-KR" sz="22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2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강화대교 조위</a:t>
            </a: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2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결측치를</a:t>
            </a: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200" dirty="0">
                <a:solidFill>
                  <a:srgbClr val="595959"/>
                </a:solidFill>
                <a:highlight>
                  <a:srgbClr val="F7EFE7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Multivariate CNN-LSTM</a:t>
            </a: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처리</a:t>
            </a:r>
            <a:endParaRPr lang="en-US" altLang="ko-KR" sz="22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잠수교 유량은 </a:t>
            </a:r>
            <a:r>
              <a:rPr lang="ko-KR" altLang="en-US" sz="22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결측치</a:t>
            </a: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비율이 </a:t>
            </a:r>
            <a:r>
              <a:rPr lang="en-US" altLang="ko-KR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70.4% → </a:t>
            </a: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 </a:t>
            </a:r>
            <a:r>
              <a:rPr lang="en-US" altLang="ko-KR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</a:t>
            </a: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FA7C8E-6AEA-0C99-352D-218B262DD754}"/>
              </a:ext>
            </a:extLst>
          </p:cNvPr>
          <p:cNvSpPr/>
          <p:nvPr/>
        </p:nvSpPr>
        <p:spPr>
          <a:xfrm>
            <a:off x="0" y="0"/>
            <a:ext cx="2268071" cy="68579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E7569-C345-BA7F-E01E-8130FBF88306}"/>
              </a:ext>
            </a:extLst>
          </p:cNvPr>
          <p:cNvSpPr txBox="1"/>
          <p:nvPr/>
        </p:nvSpPr>
        <p:spPr>
          <a:xfrm>
            <a:off x="112293" y="959224"/>
            <a:ext cx="2155778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Motivation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Process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Preprocessing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Experiments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Improvement</a:t>
            </a:r>
          </a:p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D7F5EA-7959-0CD2-D4C5-DFD44CA22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58" y="3429515"/>
            <a:ext cx="6339839" cy="32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7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0FA7C8E-6AEA-0C99-352D-218B262DD754}"/>
              </a:ext>
            </a:extLst>
          </p:cNvPr>
          <p:cNvSpPr/>
          <p:nvPr/>
        </p:nvSpPr>
        <p:spPr>
          <a:xfrm>
            <a:off x="0" y="0"/>
            <a:ext cx="2268071" cy="68579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E7569-C345-BA7F-E01E-8130FBF88306}"/>
              </a:ext>
            </a:extLst>
          </p:cNvPr>
          <p:cNvSpPr txBox="1"/>
          <p:nvPr/>
        </p:nvSpPr>
        <p:spPr>
          <a:xfrm>
            <a:off x="112293" y="959224"/>
            <a:ext cx="2155778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Motivation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Process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Preprocessing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Experiments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Improvement</a:t>
            </a:r>
          </a:p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DA6ECBD-5E98-5B48-FD9C-8FE243009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604" y="3832055"/>
            <a:ext cx="4863371" cy="24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설명선: 굽은 선 2">
            <a:extLst>
              <a:ext uri="{FF2B5EF4-FFF2-40B4-BE49-F238E27FC236}">
                <a16:creationId xmlns:a16="http://schemas.microsoft.com/office/drawing/2014/main" id="{795646AD-FAA8-D018-2D1A-034774075E8A}"/>
              </a:ext>
            </a:extLst>
          </p:cNvPr>
          <p:cNvSpPr/>
          <p:nvPr/>
        </p:nvSpPr>
        <p:spPr>
          <a:xfrm>
            <a:off x="3878199" y="3044913"/>
            <a:ext cx="920496" cy="278628"/>
          </a:xfrm>
          <a:prstGeom prst="borderCallout2">
            <a:avLst>
              <a:gd name="adj1" fmla="val 51568"/>
              <a:gd name="adj2" fmla="val -386"/>
              <a:gd name="adj3" fmla="val 51568"/>
              <a:gd name="adj4" fmla="val -21965"/>
              <a:gd name="adj5" fmla="val 412237"/>
              <a:gd name="adj6" fmla="val -8375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강화대교</a:t>
            </a:r>
          </a:p>
        </p:txBody>
      </p:sp>
      <p:sp>
        <p:nvSpPr>
          <p:cNvPr id="5" name="설명선: 굽은 선 4">
            <a:extLst>
              <a:ext uri="{FF2B5EF4-FFF2-40B4-BE49-F238E27FC236}">
                <a16:creationId xmlns:a16="http://schemas.microsoft.com/office/drawing/2014/main" id="{726213F1-3A78-F65B-16A3-5676A1BC85DB}"/>
              </a:ext>
            </a:extLst>
          </p:cNvPr>
          <p:cNvSpPr/>
          <p:nvPr/>
        </p:nvSpPr>
        <p:spPr>
          <a:xfrm>
            <a:off x="6659679" y="4280989"/>
            <a:ext cx="920496" cy="278628"/>
          </a:xfrm>
          <a:prstGeom prst="borderCallout2">
            <a:avLst>
              <a:gd name="adj1" fmla="val 51568"/>
              <a:gd name="adj2" fmla="val -386"/>
              <a:gd name="adj3" fmla="val 51568"/>
              <a:gd name="adj4" fmla="val -21965"/>
              <a:gd name="adj5" fmla="val 399110"/>
              <a:gd name="adj6" fmla="val -11620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청담대교</a:t>
            </a:r>
          </a:p>
        </p:txBody>
      </p:sp>
      <p:sp>
        <p:nvSpPr>
          <p:cNvPr id="6" name="설명선: 굽은 선 5">
            <a:extLst>
              <a:ext uri="{FF2B5EF4-FFF2-40B4-BE49-F238E27FC236}">
                <a16:creationId xmlns:a16="http://schemas.microsoft.com/office/drawing/2014/main" id="{E904B1FA-164A-061B-AA3A-1E061847B4EF}"/>
              </a:ext>
            </a:extLst>
          </p:cNvPr>
          <p:cNvSpPr/>
          <p:nvPr/>
        </p:nvSpPr>
        <p:spPr>
          <a:xfrm>
            <a:off x="6499479" y="3881987"/>
            <a:ext cx="920496" cy="278628"/>
          </a:xfrm>
          <a:prstGeom prst="borderCallout2">
            <a:avLst>
              <a:gd name="adj1" fmla="val 51568"/>
              <a:gd name="adj2" fmla="val -386"/>
              <a:gd name="adj3" fmla="val 51568"/>
              <a:gd name="adj4" fmla="val -21965"/>
              <a:gd name="adj5" fmla="val 561012"/>
              <a:gd name="adj6" fmla="val -1267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잠수교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설명선: 굽은 선 8">
            <a:extLst>
              <a:ext uri="{FF2B5EF4-FFF2-40B4-BE49-F238E27FC236}">
                <a16:creationId xmlns:a16="http://schemas.microsoft.com/office/drawing/2014/main" id="{7D0D51B5-FFA7-F9E2-67A4-E3F7700990C6}"/>
              </a:ext>
            </a:extLst>
          </p:cNvPr>
          <p:cNvSpPr/>
          <p:nvPr/>
        </p:nvSpPr>
        <p:spPr>
          <a:xfrm>
            <a:off x="6096000" y="3508045"/>
            <a:ext cx="920496" cy="278628"/>
          </a:xfrm>
          <a:prstGeom prst="borderCallout2">
            <a:avLst>
              <a:gd name="adj1" fmla="val 51568"/>
              <a:gd name="adj2" fmla="val -386"/>
              <a:gd name="adj3" fmla="val 51568"/>
              <a:gd name="adj4" fmla="val -21965"/>
              <a:gd name="adj5" fmla="val 683532"/>
              <a:gd name="adj6" fmla="val -10428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한강대교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설명선: 굽은 선 10">
            <a:extLst>
              <a:ext uri="{FF2B5EF4-FFF2-40B4-BE49-F238E27FC236}">
                <a16:creationId xmlns:a16="http://schemas.microsoft.com/office/drawing/2014/main" id="{E89C5990-A7AC-1267-2872-AC076C9E4950}"/>
              </a:ext>
            </a:extLst>
          </p:cNvPr>
          <p:cNvSpPr/>
          <p:nvPr/>
        </p:nvSpPr>
        <p:spPr>
          <a:xfrm>
            <a:off x="5488327" y="3154425"/>
            <a:ext cx="920496" cy="278628"/>
          </a:xfrm>
          <a:prstGeom prst="borderCallout2">
            <a:avLst>
              <a:gd name="adj1" fmla="val 51568"/>
              <a:gd name="adj2" fmla="val -386"/>
              <a:gd name="adj3" fmla="val 51568"/>
              <a:gd name="adj4" fmla="val -21965"/>
              <a:gd name="adj5" fmla="val 631023"/>
              <a:gd name="adj6" fmla="val -1175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행주대교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1AB8F93-0527-0E9F-0AED-E090C96F4E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5748" y="3453593"/>
            <a:ext cx="4403959" cy="30145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F91623-B529-7C36-4815-C8A0917BA19F}"/>
              </a:ext>
            </a:extLst>
          </p:cNvPr>
          <p:cNvSpPr txBox="1"/>
          <p:nvPr/>
        </p:nvSpPr>
        <p:spPr>
          <a:xfrm>
            <a:off x="2380364" y="535445"/>
            <a:ext cx="9699343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>
                <a:solidFill>
                  <a:srgbClr val="59595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파생변수 생성</a:t>
            </a:r>
            <a:endParaRPr lang="en-US" altLang="ko-KR" sz="2400" dirty="0">
              <a:solidFill>
                <a:srgbClr val="595959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2400" dirty="0">
              <a:solidFill>
                <a:srgbClr val="59595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강화대교</a:t>
            </a:r>
            <a:r>
              <a:rPr lang="en-US" altLang="ko-KR" sz="22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2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팔당댐까지의 거리</a:t>
            </a: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고려하여 새로운 파생변수 생성</a:t>
            </a:r>
            <a:endParaRPr lang="en-US" altLang="ko-KR" sz="22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230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 전의 강화대교 조위 데이터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190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 전의 </a:t>
            </a:r>
            <a:r>
              <a:rPr lang="ko-KR" altLang="en-US" sz="20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방류량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데이터로 수위 예측</a:t>
            </a: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190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분과 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230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분은 상관계수 분석 결과로 선정</a:t>
            </a: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연도별 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 데이터는 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&lt;</a:t>
            </a:r>
            <a:r>
              <a:rPr lang="ko-KR" altLang="en-US" sz="20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한강홍수통제소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홈페이지에서 </a:t>
            </a:r>
            <a:r>
              <a:rPr lang="ko-KR" altLang="en-US" sz="20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크롤링</a:t>
            </a: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02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0FA7C8E-6AEA-0C99-352D-218B262DD754}"/>
              </a:ext>
            </a:extLst>
          </p:cNvPr>
          <p:cNvSpPr/>
          <p:nvPr/>
        </p:nvSpPr>
        <p:spPr>
          <a:xfrm>
            <a:off x="0" y="0"/>
            <a:ext cx="2268071" cy="68579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E7569-C345-BA7F-E01E-8130FBF88306}"/>
              </a:ext>
            </a:extLst>
          </p:cNvPr>
          <p:cNvSpPr txBox="1"/>
          <p:nvPr/>
        </p:nvSpPr>
        <p:spPr>
          <a:xfrm>
            <a:off x="112293" y="959224"/>
            <a:ext cx="2155778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Motivation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Process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Preprocessing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Experiments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Improvement</a:t>
            </a:r>
          </a:p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91623-B529-7C36-4815-C8A0917BA19F}"/>
              </a:ext>
            </a:extLst>
          </p:cNvPr>
          <p:cNvSpPr txBox="1"/>
          <p:nvPr/>
        </p:nvSpPr>
        <p:spPr>
          <a:xfrm>
            <a:off x="2399414" y="242828"/>
            <a:ext cx="9699343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2400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외부 데이터 수집 및 활용</a:t>
            </a:r>
            <a:endParaRPr lang="en-US" altLang="ko-KR" sz="2400" dirty="0">
              <a:solidFill>
                <a:srgbClr val="595959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2400" dirty="0">
              <a:solidFill>
                <a:srgbClr val="59595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서울시 강수량</a:t>
            </a:r>
            <a:endParaRPr lang="en-US" altLang="ko-KR" sz="22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&lt;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기상청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제공하는 데이터셋 활용</a:t>
            </a: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광진교</a:t>
            </a: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수위</a:t>
            </a:r>
            <a:r>
              <a:rPr lang="en-US" altLang="ko-KR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*</a:t>
            </a:r>
            <a:r>
              <a:rPr lang="en-US" altLang="ko-KR" sz="22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2022</a:t>
            </a:r>
            <a:r>
              <a:rPr lang="ko-KR" altLang="en-US" sz="22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 </a:t>
            </a:r>
            <a:r>
              <a:rPr lang="en-US" altLang="ko-KR" sz="22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</a:t>
            </a:r>
            <a:r>
              <a:rPr lang="ko-KR" altLang="en-US" sz="22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</a:t>
            </a:r>
            <a:r>
              <a:rPr lang="en-US" altLang="ko-KR" sz="22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~2022</a:t>
            </a:r>
            <a:r>
              <a:rPr lang="ko-KR" altLang="en-US" sz="22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 </a:t>
            </a:r>
            <a:r>
              <a:rPr lang="en-US" altLang="ko-KR" sz="22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r>
              <a:rPr lang="ko-KR" altLang="en-US" sz="2200" u="sng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 한강 주요 다리 수위 데이터</a:t>
            </a:r>
            <a:endParaRPr lang="en-US" altLang="ko-KR" sz="2200" u="sng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&lt;</a:t>
            </a:r>
            <a:r>
              <a:rPr lang="ko-KR" altLang="en-US" sz="20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한강홍수통제소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홈페이지에서 </a:t>
            </a:r>
            <a:r>
              <a:rPr lang="ko-KR" altLang="en-US" sz="20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크롤링</a:t>
            </a: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8CB665-CC30-033B-BF94-2E39703C6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004"/>
          <a:stretch/>
        </p:blipFill>
        <p:spPr>
          <a:xfrm>
            <a:off x="2609850" y="2680334"/>
            <a:ext cx="5057775" cy="32014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120E11-2162-7B53-B33F-52328207733C}"/>
              </a:ext>
            </a:extLst>
          </p:cNvPr>
          <p:cNvSpPr txBox="1"/>
          <p:nvPr/>
        </p:nvSpPr>
        <p:spPr>
          <a:xfrm>
            <a:off x="2080136" y="5964765"/>
            <a:ext cx="51689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base"/>
            <a:r>
              <a:rPr lang="en-US" altLang="ko-KR" sz="16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↑ &lt;</a:t>
            </a:r>
            <a:r>
              <a:rPr lang="ko-KR" altLang="en-US" sz="16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기상청</a:t>
            </a:r>
            <a:r>
              <a:rPr lang="en-US" altLang="ko-KR" sz="16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</a:t>
            </a:r>
            <a:r>
              <a:rPr lang="ko-KR" altLang="en-US" sz="16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제공하는 서울시 강수량 데이터셋</a:t>
            </a:r>
            <a:endParaRPr lang="en-US" altLang="ko-KR" sz="16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4C6440-67F8-0BCC-D950-53E42914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794" y="2259290"/>
            <a:ext cx="3532581" cy="42595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D4965A-C5AB-8720-C1CC-AB85CE6FF8E8}"/>
              </a:ext>
            </a:extLst>
          </p:cNvPr>
          <p:cNvSpPr txBox="1"/>
          <p:nvPr/>
        </p:nvSpPr>
        <p:spPr>
          <a:xfrm>
            <a:off x="7385561" y="6499742"/>
            <a:ext cx="41396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base"/>
            <a:r>
              <a:rPr lang="en-US" altLang="ko-KR" sz="16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↑ &lt;</a:t>
            </a:r>
            <a:r>
              <a:rPr lang="ko-KR" altLang="en-US" sz="16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한강홍수통제소</a:t>
            </a:r>
            <a:r>
              <a:rPr lang="en-US" altLang="ko-KR" sz="16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</a:t>
            </a:r>
            <a:r>
              <a:rPr lang="ko-KR" altLang="en-US" sz="16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홈페이지 댐 자료</a:t>
            </a:r>
            <a:endParaRPr lang="en-US" altLang="ko-KR" sz="16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71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57689CC-0D03-0A92-A902-5446BC98A1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973D2A-D83F-468D-8DE8-46A9E4D5787E}"/>
              </a:ext>
            </a:extLst>
          </p:cNvPr>
          <p:cNvSpPr txBox="1"/>
          <p:nvPr/>
        </p:nvSpPr>
        <p:spPr>
          <a:xfrm>
            <a:off x="377933" y="2321004"/>
            <a:ext cx="55696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Experiments </a:t>
            </a:r>
            <a:endParaRPr lang="ko-KR" altLang="en-US" sz="66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AD02A9-3781-4318-B3D8-519AD98D34CA}"/>
              </a:ext>
            </a:extLst>
          </p:cNvPr>
          <p:cNvCxnSpPr>
            <a:cxnSpLocks/>
          </p:cNvCxnSpPr>
          <p:nvPr/>
        </p:nvCxnSpPr>
        <p:spPr>
          <a:xfrm>
            <a:off x="377933" y="3612359"/>
            <a:ext cx="4534726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0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0FA7C8E-6AEA-0C99-352D-218B262DD754}"/>
              </a:ext>
            </a:extLst>
          </p:cNvPr>
          <p:cNvSpPr/>
          <p:nvPr/>
        </p:nvSpPr>
        <p:spPr>
          <a:xfrm>
            <a:off x="0" y="0"/>
            <a:ext cx="2268071" cy="68579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E7569-C345-BA7F-E01E-8130FBF88306}"/>
              </a:ext>
            </a:extLst>
          </p:cNvPr>
          <p:cNvSpPr txBox="1"/>
          <p:nvPr/>
        </p:nvSpPr>
        <p:spPr>
          <a:xfrm>
            <a:off x="112293" y="959224"/>
            <a:ext cx="2155778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Motivation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Process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Preprocessing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Experiments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Improvement</a:t>
            </a:r>
          </a:p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91623-B529-7C36-4815-C8A0917BA19F}"/>
              </a:ext>
            </a:extLst>
          </p:cNvPr>
          <p:cNvSpPr txBox="1"/>
          <p:nvPr/>
        </p:nvSpPr>
        <p:spPr>
          <a:xfrm>
            <a:off x="2399414" y="242828"/>
            <a:ext cx="96993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>
                <a:solidFill>
                  <a:srgbClr val="59595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Baseline Model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전통적인 방법론인 </a:t>
            </a:r>
            <a:r>
              <a:rPr lang="en-US" altLang="ko-KR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‘ARIMA’ </a:t>
            </a: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 활용</a:t>
            </a:r>
            <a:endParaRPr lang="en-US" altLang="ko-KR" sz="22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2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pmdarima.arima</a:t>
            </a: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</a:t>
            </a:r>
            <a:r>
              <a:rPr lang="en-US" altLang="ko-KR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ARIMA estimator</a:t>
            </a: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활용한 예측 수행</a:t>
            </a:r>
            <a:endParaRPr lang="en-US" altLang="ko-KR" sz="22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C095B5-8F82-F50B-A681-1FE69D4364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15" y="1568823"/>
            <a:ext cx="4856090" cy="47243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4AD3EE-B5F0-971F-4B59-30A8EF2DA3CF}"/>
              </a:ext>
            </a:extLst>
          </p:cNvPr>
          <p:cNvSpPr txBox="1"/>
          <p:nvPr/>
        </p:nvSpPr>
        <p:spPr>
          <a:xfrm>
            <a:off x="2997054" y="6430506"/>
            <a:ext cx="4518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ARIMA</a:t>
            </a:r>
            <a:r>
              <a:rPr lang="ko-KR" altLang="en-US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이용한 한강 다리 수위 예측 결과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14920EC-1930-0BB2-C956-C23E6A9D9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090"/>
          <a:stretch/>
        </p:blipFill>
        <p:spPr>
          <a:xfrm>
            <a:off x="7902949" y="4542218"/>
            <a:ext cx="3790950" cy="163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7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0FA7C8E-6AEA-0C99-352D-218B262DD754}"/>
              </a:ext>
            </a:extLst>
          </p:cNvPr>
          <p:cNvSpPr/>
          <p:nvPr/>
        </p:nvSpPr>
        <p:spPr>
          <a:xfrm>
            <a:off x="0" y="0"/>
            <a:ext cx="2268071" cy="68579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E7569-C345-BA7F-E01E-8130FBF88306}"/>
              </a:ext>
            </a:extLst>
          </p:cNvPr>
          <p:cNvSpPr txBox="1"/>
          <p:nvPr/>
        </p:nvSpPr>
        <p:spPr>
          <a:xfrm>
            <a:off x="112293" y="959224"/>
            <a:ext cx="2155778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Motivation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Process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Preprocessing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Experiments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Improvement</a:t>
            </a:r>
          </a:p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91623-B529-7C36-4815-C8A0917BA19F}"/>
              </a:ext>
            </a:extLst>
          </p:cNvPr>
          <p:cNvSpPr txBox="1"/>
          <p:nvPr/>
        </p:nvSpPr>
        <p:spPr>
          <a:xfrm>
            <a:off x="2399414" y="242828"/>
            <a:ext cx="9699343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>
                <a:solidFill>
                  <a:srgbClr val="59595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Machine</a:t>
            </a:r>
            <a:r>
              <a:rPr lang="ko-KR" altLang="en-US" sz="2400" dirty="0">
                <a:solidFill>
                  <a:srgbClr val="59595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400" dirty="0">
                <a:solidFill>
                  <a:srgbClr val="59595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Learning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2400" dirty="0">
              <a:solidFill>
                <a:srgbClr val="595959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scikit-learn</a:t>
            </a: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</a:t>
            </a:r>
            <a:r>
              <a:rPr lang="en-US" altLang="ko-KR" sz="2200" dirty="0" err="1">
                <a:solidFill>
                  <a:srgbClr val="595959"/>
                </a:solidFill>
                <a:highlight>
                  <a:srgbClr val="F7EFE7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RandomForestRegressor</a:t>
            </a:r>
            <a:r>
              <a:rPr lang="en-US" altLang="ko-KR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altLang="ko-KR" sz="2200" dirty="0" err="1">
                <a:solidFill>
                  <a:srgbClr val="595959"/>
                </a:solidFill>
                <a:highlight>
                  <a:srgbClr val="F7EFE7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ExtraTreesRegressor</a:t>
            </a:r>
            <a:endParaRPr lang="en-US" altLang="ko-KR" sz="2200" dirty="0">
              <a:solidFill>
                <a:srgbClr val="595959"/>
              </a:solidFill>
              <a:highlight>
                <a:srgbClr val="F7EFE7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2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xgboost</a:t>
            </a: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</a:t>
            </a:r>
            <a:r>
              <a:rPr lang="en-US" altLang="ko-KR" sz="2200" dirty="0" err="1">
                <a:solidFill>
                  <a:srgbClr val="595959"/>
                </a:solidFill>
                <a:highlight>
                  <a:srgbClr val="F7EFE7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XGBRegressor</a:t>
            </a:r>
            <a:endParaRPr lang="en-US" altLang="ko-KR" sz="2200" dirty="0">
              <a:solidFill>
                <a:srgbClr val="595959"/>
              </a:solidFill>
              <a:highlight>
                <a:srgbClr val="F7EFE7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Deep Learning </a:t>
            </a: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모델보다 성능은 낮았지만</a:t>
            </a:r>
            <a:r>
              <a:rPr lang="en-US" altLang="ko-KR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Feature </a:t>
            </a: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중요도 파악 가능</a:t>
            </a:r>
            <a:endParaRPr lang="en-US" altLang="ko-KR" sz="22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 fontAlgn="base"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이렇게 얻은 인사이트로 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Deep Learning 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 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Input 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선정에 활용</a:t>
            </a: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5CF462-D499-2C40-23E9-4D864FA656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014" y="2795595"/>
            <a:ext cx="8166848" cy="2789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220EF9-52DB-3AE1-D807-1A425DBD1D6D}"/>
              </a:ext>
            </a:extLst>
          </p:cNvPr>
          <p:cNvSpPr txBox="1"/>
          <p:nvPr/>
        </p:nvSpPr>
        <p:spPr>
          <a:xfrm>
            <a:off x="2148167" y="5651213"/>
            <a:ext cx="10201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SHAP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활용해 청담대교 수위 예측을 위한 </a:t>
            </a:r>
            <a:r>
              <a:rPr lang="en-US" altLang="ko-KR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XGBRegressor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Fitting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결과의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Feature Importance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추출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(1)</a:t>
            </a:r>
          </a:p>
          <a:p>
            <a:pPr algn="ctr"/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파란색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Feature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Target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양의 상관관계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빨간색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Feature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Target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음의 상관관계</a:t>
            </a:r>
          </a:p>
        </p:txBody>
      </p:sp>
    </p:spTree>
    <p:extLst>
      <p:ext uri="{BB962C8B-B14F-4D97-AF65-F5344CB8AC3E}">
        <p14:creationId xmlns:p14="http://schemas.microsoft.com/office/powerpoint/2010/main" val="392821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21EC423-56E3-4399-87FE-B49D17E1979C}"/>
              </a:ext>
            </a:extLst>
          </p:cNvPr>
          <p:cNvSpPr txBox="1"/>
          <p:nvPr/>
        </p:nvSpPr>
        <p:spPr>
          <a:xfrm>
            <a:off x="484038" y="261611"/>
            <a:ext cx="1229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15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목차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2ECC8B8-666D-4802-97AF-3A8CAD01CBA3}"/>
              </a:ext>
            </a:extLst>
          </p:cNvPr>
          <p:cNvCxnSpPr>
            <a:cxnSpLocks/>
          </p:cNvCxnSpPr>
          <p:nvPr/>
        </p:nvCxnSpPr>
        <p:spPr>
          <a:xfrm>
            <a:off x="529389" y="1179061"/>
            <a:ext cx="1105207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0D61575-2792-4180-AB12-6316A8E3FB6A}"/>
              </a:ext>
            </a:extLst>
          </p:cNvPr>
          <p:cNvGrpSpPr/>
          <p:nvPr/>
        </p:nvGrpSpPr>
        <p:grpSpPr>
          <a:xfrm>
            <a:off x="861553" y="2034957"/>
            <a:ext cx="2733863" cy="646331"/>
            <a:chOff x="7069844" y="1558845"/>
            <a:chExt cx="2164666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49552F-690A-4963-9D94-DD5D26B050E4}"/>
                </a:ext>
              </a:extLst>
            </p:cNvPr>
            <p:cNvSpPr txBox="1"/>
            <p:nvPr/>
          </p:nvSpPr>
          <p:spPr>
            <a:xfrm>
              <a:off x="7069844" y="1558845"/>
              <a:ext cx="373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</a:t>
              </a:r>
              <a:endParaRPr lang="ko-KR" altLang="en-US" sz="3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CE473A-F32E-4009-9CED-4EEC4220DE69}"/>
                </a:ext>
              </a:extLst>
            </p:cNvPr>
            <p:cNvSpPr txBox="1"/>
            <p:nvPr/>
          </p:nvSpPr>
          <p:spPr>
            <a:xfrm>
              <a:off x="7607072" y="1620400"/>
              <a:ext cx="1627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Motivation</a:t>
              </a:r>
              <a:endParaRPr lang="ko-KR" altLang="en-US" sz="28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B118589-0A54-41ED-831F-E7049D103856}"/>
              </a:ext>
            </a:extLst>
          </p:cNvPr>
          <p:cNvGrpSpPr/>
          <p:nvPr/>
        </p:nvGrpSpPr>
        <p:grpSpPr>
          <a:xfrm>
            <a:off x="861550" y="3122626"/>
            <a:ext cx="1718802" cy="646331"/>
            <a:chOff x="7069844" y="1558845"/>
            <a:chExt cx="1718802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8DE8F8-A742-4759-A36D-A74A02B66093}"/>
                </a:ext>
              </a:extLst>
            </p:cNvPr>
            <p:cNvSpPr txBox="1"/>
            <p:nvPr/>
          </p:nvSpPr>
          <p:spPr>
            <a:xfrm>
              <a:off x="7069844" y="1558845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</a:t>
              </a:r>
              <a:endParaRPr lang="ko-KR" altLang="en-US" sz="3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FEA1B9-D49E-40C9-916B-D823B705149C}"/>
                </a:ext>
              </a:extLst>
            </p:cNvPr>
            <p:cNvSpPr txBox="1"/>
            <p:nvPr/>
          </p:nvSpPr>
          <p:spPr>
            <a:xfrm>
              <a:off x="7780421" y="1620400"/>
              <a:ext cx="10082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Data</a:t>
              </a:r>
              <a:endParaRPr lang="ko-KR" altLang="en-US" sz="28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B5C933E-5CF3-4392-AC1C-7EDD5521A806}"/>
              </a:ext>
            </a:extLst>
          </p:cNvPr>
          <p:cNvGrpSpPr/>
          <p:nvPr/>
        </p:nvGrpSpPr>
        <p:grpSpPr>
          <a:xfrm>
            <a:off x="861550" y="4210295"/>
            <a:ext cx="2286073" cy="646331"/>
            <a:chOff x="7069844" y="1558845"/>
            <a:chExt cx="2286073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1B3E57-6A5D-4FA0-BC7E-975D2E8CCC62}"/>
                </a:ext>
              </a:extLst>
            </p:cNvPr>
            <p:cNvSpPr txBox="1"/>
            <p:nvPr/>
          </p:nvSpPr>
          <p:spPr>
            <a:xfrm>
              <a:off x="7069844" y="1558845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</a:t>
              </a:r>
              <a:endParaRPr lang="ko-KR" altLang="en-US" sz="3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4AB7E2-0D93-4A31-82B5-0F41F83D4402}"/>
                </a:ext>
              </a:extLst>
            </p:cNvPr>
            <p:cNvSpPr txBox="1"/>
            <p:nvPr/>
          </p:nvSpPr>
          <p:spPr>
            <a:xfrm>
              <a:off x="7780421" y="1620400"/>
              <a:ext cx="15754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Process</a:t>
              </a:r>
              <a:endParaRPr lang="ko-KR" altLang="en-US" sz="28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792CEB-71C0-4C5F-B944-8BDD88A2FEC8}"/>
              </a:ext>
            </a:extLst>
          </p:cNvPr>
          <p:cNvGrpSpPr/>
          <p:nvPr/>
        </p:nvGrpSpPr>
        <p:grpSpPr>
          <a:xfrm>
            <a:off x="861550" y="5297964"/>
            <a:ext cx="1954828" cy="646331"/>
            <a:chOff x="7069844" y="1558845"/>
            <a:chExt cx="1954828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54B463-297D-4942-8BB6-F75D662AFE25}"/>
                </a:ext>
              </a:extLst>
            </p:cNvPr>
            <p:cNvSpPr txBox="1"/>
            <p:nvPr/>
          </p:nvSpPr>
          <p:spPr>
            <a:xfrm>
              <a:off x="7069844" y="1558845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4</a:t>
              </a:r>
              <a:endParaRPr lang="ko-KR" altLang="en-US" sz="3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B09E00-E3EB-4694-BE92-C5DB3E302C7A}"/>
                </a:ext>
              </a:extLst>
            </p:cNvPr>
            <p:cNvSpPr txBox="1"/>
            <p:nvPr/>
          </p:nvSpPr>
          <p:spPr>
            <a:xfrm>
              <a:off x="7780421" y="1620400"/>
              <a:ext cx="12442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Model</a:t>
              </a:r>
              <a:endParaRPr lang="ko-KR" altLang="en-US" sz="28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61EE7D-457C-A789-BDC4-6043D3BF0307}"/>
              </a:ext>
            </a:extLst>
          </p:cNvPr>
          <p:cNvGrpSpPr/>
          <p:nvPr/>
        </p:nvGrpSpPr>
        <p:grpSpPr>
          <a:xfrm>
            <a:off x="6595359" y="2092766"/>
            <a:ext cx="3360252" cy="646331"/>
            <a:chOff x="7069844" y="1558845"/>
            <a:chExt cx="2660639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36E9C8-85B9-9883-C596-6613BD5C790D}"/>
                </a:ext>
              </a:extLst>
            </p:cNvPr>
            <p:cNvSpPr txBox="1"/>
            <p:nvPr/>
          </p:nvSpPr>
          <p:spPr>
            <a:xfrm>
              <a:off x="7069844" y="1558845"/>
              <a:ext cx="373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5</a:t>
              </a:r>
              <a:endParaRPr lang="ko-KR" altLang="en-US" sz="3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8BA786-4B0D-6DFD-29A6-EB0957FD9BDF}"/>
                </a:ext>
              </a:extLst>
            </p:cNvPr>
            <p:cNvSpPr txBox="1"/>
            <p:nvPr/>
          </p:nvSpPr>
          <p:spPr>
            <a:xfrm>
              <a:off x="7607072" y="1620400"/>
              <a:ext cx="21234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Preprocessing</a:t>
              </a:r>
              <a:endParaRPr lang="ko-KR" altLang="en-US" sz="28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490BEDA-D71D-5257-2922-4B9C8542F745}"/>
              </a:ext>
            </a:extLst>
          </p:cNvPr>
          <p:cNvGrpSpPr/>
          <p:nvPr/>
        </p:nvGrpSpPr>
        <p:grpSpPr>
          <a:xfrm>
            <a:off x="6595355" y="3180435"/>
            <a:ext cx="3094563" cy="646331"/>
            <a:chOff x="7069844" y="1558845"/>
            <a:chExt cx="3094563" cy="6463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DEFD86-EFEE-CB48-B8F1-6F98D2B8185A}"/>
                </a:ext>
              </a:extLst>
            </p:cNvPr>
            <p:cNvSpPr txBox="1"/>
            <p:nvPr/>
          </p:nvSpPr>
          <p:spPr>
            <a:xfrm>
              <a:off x="7069844" y="1558845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6</a:t>
              </a:r>
              <a:endParaRPr lang="ko-KR" altLang="en-US" sz="3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12D18DA-6F17-26D7-130B-E25FE5C898D8}"/>
                </a:ext>
              </a:extLst>
            </p:cNvPr>
            <p:cNvSpPr txBox="1"/>
            <p:nvPr/>
          </p:nvSpPr>
          <p:spPr>
            <a:xfrm>
              <a:off x="7780421" y="1620400"/>
              <a:ext cx="23839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Experiments</a:t>
              </a:r>
              <a:endParaRPr lang="ko-KR" altLang="en-US" sz="28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2A6E0EB-A10D-D4C8-0B79-A8ED7D5F92A8}"/>
              </a:ext>
            </a:extLst>
          </p:cNvPr>
          <p:cNvGrpSpPr/>
          <p:nvPr/>
        </p:nvGrpSpPr>
        <p:grpSpPr>
          <a:xfrm>
            <a:off x="6595355" y="4268104"/>
            <a:ext cx="3238641" cy="646331"/>
            <a:chOff x="7069844" y="1558845"/>
            <a:chExt cx="3238641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7AD47C-5248-0650-F3D7-6FF660C79E60}"/>
                </a:ext>
              </a:extLst>
            </p:cNvPr>
            <p:cNvSpPr txBox="1"/>
            <p:nvPr/>
          </p:nvSpPr>
          <p:spPr>
            <a:xfrm>
              <a:off x="7069844" y="1558845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7</a:t>
              </a:r>
              <a:endParaRPr lang="ko-KR" altLang="en-US" sz="3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52B51D-D7A6-CA23-5D5F-5427ED064D51}"/>
                </a:ext>
              </a:extLst>
            </p:cNvPr>
            <p:cNvSpPr txBox="1"/>
            <p:nvPr/>
          </p:nvSpPr>
          <p:spPr>
            <a:xfrm>
              <a:off x="7780421" y="1620400"/>
              <a:ext cx="25280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Improvement</a:t>
              </a:r>
              <a:endParaRPr lang="ko-KR" altLang="en-US" sz="28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14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0FA7C8E-6AEA-0C99-352D-218B262DD754}"/>
              </a:ext>
            </a:extLst>
          </p:cNvPr>
          <p:cNvSpPr/>
          <p:nvPr/>
        </p:nvSpPr>
        <p:spPr>
          <a:xfrm>
            <a:off x="0" y="0"/>
            <a:ext cx="2268071" cy="68579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E7569-C345-BA7F-E01E-8130FBF88306}"/>
              </a:ext>
            </a:extLst>
          </p:cNvPr>
          <p:cNvSpPr txBox="1"/>
          <p:nvPr/>
        </p:nvSpPr>
        <p:spPr>
          <a:xfrm>
            <a:off x="112293" y="959224"/>
            <a:ext cx="2155778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Motivation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Process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Preprocessing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Experiments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Improvement</a:t>
            </a:r>
          </a:p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91623-B529-7C36-4815-C8A0917BA19F}"/>
              </a:ext>
            </a:extLst>
          </p:cNvPr>
          <p:cNvSpPr txBox="1"/>
          <p:nvPr/>
        </p:nvSpPr>
        <p:spPr>
          <a:xfrm>
            <a:off x="2399414" y="242828"/>
            <a:ext cx="9699343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>
                <a:solidFill>
                  <a:srgbClr val="59595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Machine</a:t>
            </a:r>
            <a:r>
              <a:rPr lang="ko-KR" altLang="en-US" sz="2400" dirty="0">
                <a:solidFill>
                  <a:srgbClr val="59595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400" dirty="0">
                <a:solidFill>
                  <a:srgbClr val="59595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Learning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2400" dirty="0">
              <a:solidFill>
                <a:srgbClr val="595959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scikit-learn</a:t>
            </a: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</a:t>
            </a:r>
            <a:r>
              <a:rPr lang="en-US" altLang="ko-KR" sz="2200" dirty="0" err="1">
                <a:solidFill>
                  <a:srgbClr val="595959"/>
                </a:solidFill>
                <a:highlight>
                  <a:srgbClr val="F7EFE7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RandomForestRegressor</a:t>
            </a:r>
            <a:r>
              <a:rPr lang="en-US" altLang="ko-KR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altLang="ko-KR" sz="2200" dirty="0" err="1">
                <a:solidFill>
                  <a:srgbClr val="595959"/>
                </a:solidFill>
                <a:highlight>
                  <a:srgbClr val="F7EFE7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ExtraTreesRegressor</a:t>
            </a:r>
            <a:endParaRPr lang="en-US" altLang="ko-KR" sz="2200" dirty="0">
              <a:solidFill>
                <a:srgbClr val="595959"/>
              </a:solidFill>
              <a:highlight>
                <a:srgbClr val="F7EFE7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2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xgboost</a:t>
            </a: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</a:t>
            </a:r>
            <a:r>
              <a:rPr lang="en-US" altLang="ko-KR" sz="2200" dirty="0" err="1">
                <a:solidFill>
                  <a:srgbClr val="595959"/>
                </a:solidFill>
                <a:highlight>
                  <a:srgbClr val="F7EFE7"/>
                </a:highligh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XGBRegressor</a:t>
            </a:r>
            <a:endParaRPr lang="en-US" altLang="ko-KR" sz="2200" dirty="0">
              <a:solidFill>
                <a:srgbClr val="595959"/>
              </a:solidFill>
              <a:highlight>
                <a:srgbClr val="F7EFE7"/>
              </a:highligh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Deep Learning </a:t>
            </a: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모델보다 성능은 낮았지만</a:t>
            </a:r>
            <a:r>
              <a:rPr lang="en-US" altLang="ko-KR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Feature </a:t>
            </a: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중요도 파악 가능</a:t>
            </a:r>
            <a:endParaRPr lang="en-US" altLang="ko-KR" sz="22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 fontAlgn="base">
              <a:buFont typeface="Wingdings" panose="05000000000000000000" pitchFamily="2" charset="2"/>
              <a:buChar char="ü"/>
            </a:pP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이렇게 얻은 인사이트로 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Deep Learning 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 구축에 활용</a:t>
            </a: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FDAC7233-C71F-374C-A1D5-5EE9A292D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657" y="2572090"/>
            <a:ext cx="4396751" cy="4043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04D635-47CD-A796-5FAB-1F3ECF1C8868}"/>
              </a:ext>
            </a:extLst>
          </p:cNvPr>
          <p:cNvSpPr txBox="1"/>
          <p:nvPr/>
        </p:nvSpPr>
        <p:spPr>
          <a:xfrm>
            <a:off x="7295386" y="4429959"/>
            <a:ext cx="453802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SHAP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활용해 청담대교 수위 예측을 위한 </a:t>
            </a:r>
            <a:r>
              <a:rPr lang="en-US" altLang="ko-KR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XGBRegressor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Fitting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결과의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Feature Importance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추출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(2)</a:t>
            </a:r>
          </a:p>
          <a:p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※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중요도가 높은 상위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개의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Feature</a:t>
            </a:r>
          </a:p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Feature 9 :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청담대교 수위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Feature 10 :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잠수교 수위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Feature 6 :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청담대교 유량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8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0FA7C8E-6AEA-0C99-352D-218B262DD754}"/>
              </a:ext>
            </a:extLst>
          </p:cNvPr>
          <p:cNvSpPr/>
          <p:nvPr/>
        </p:nvSpPr>
        <p:spPr>
          <a:xfrm>
            <a:off x="0" y="0"/>
            <a:ext cx="2268071" cy="68579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E7569-C345-BA7F-E01E-8130FBF88306}"/>
              </a:ext>
            </a:extLst>
          </p:cNvPr>
          <p:cNvSpPr txBox="1"/>
          <p:nvPr/>
        </p:nvSpPr>
        <p:spPr>
          <a:xfrm>
            <a:off x="112293" y="959224"/>
            <a:ext cx="2155778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Motivation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Process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Preprocessing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Experiments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Improvement</a:t>
            </a:r>
          </a:p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91623-B529-7C36-4815-C8A0917BA19F}"/>
              </a:ext>
            </a:extLst>
          </p:cNvPr>
          <p:cNvSpPr txBox="1"/>
          <p:nvPr/>
        </p:nvSpPr>
        <p:spPr>
          <a:xfrm>
            <a:off x="2399414" y="242828"/>
            <a:ext cx="369658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>
                <a:solidFill>
                  <a:srgbClr val="59595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Deep Learning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2400" dirty="0">
              <a:solidFill>
                <a:srgbClr val="595959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 후보</a:t>
            </a:r>
            <a:endParaRPr lang="en-US" altLang="ko-KR" sz="22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1D CNN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LSTM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1D CNN+LSTM</a:t>
            </a:r>
          </a:p>
          <a:p>
            <a:pPr lvl="1" fontAlgn="base"/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(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최종 모델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모델별로 </a:t>
            </a:r>
            <a:r>
              <a:rPr lang="ko-KR" altLang="en-US" sz="22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하이퍼파라미터</a:t>
            </a: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튜닝 </a:t>
            </a:r>
            <a:r>
              <a:rPr lang="en-US" altLang="ko-KR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&amp; </a:t>
            </a:r>
            <a:r>
              <a:rPr lang="ko-KR" altLang="en-US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성능 평가</a:t>
            </a:r>
            <a:endParaRPr lang="en-US" altLang="ko-KR" sz="22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06F8FA-989B-6040-5A6E-1AE8CFFB90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029" y="142653"/>
            <a:ext cx="5849678" cy="6401584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1519B441-2032-946C-6F18-F2078142B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672619"/>
              </p:ext>
            </p:extLst>
          </p:nvPr>
        </p:nvGraphicFramePr>
        <p:xfrm>
          <a:off x="2632636" y="4270902"/>
          <a:ext cx="3463364" cy="2362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94713">
                  <a:extLst>
                    <a:ext uri="{9D8B030D-6E8A-4147-A177-3AD203B41FA5}">
                      <a16:colId xmlns:a16="http://schemas.microsoft.com/office/drawing/2014/main" val="2045623815"/>
                    </a:ext>
                  </a:extLst>
                </a:gridCol>
                <a:gridCol w="1768651">
                  <a:extLst>
                    <a:ext uri="{9D8B030D-6E8A-4147-A177-3AD203B41FA5}">
                      <a16:colId xmlns:a16="http://schemas.microsoft.com/office/drawing/2014/main" val="1279437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하이퍼파라미터</a:t>
                      </a:r>
                      <a:endParaRPr lang="ko-KR" altLang="en-US" sz="1400" b="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튜닝 기준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10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learning_rate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max 0.01,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scheduler </a:t>
                      </a:r>
                      <a:r>
                        <a:rPr lang="ko-KR" altLang="en-US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활용 </a:t>
                      </a:r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(patience=3)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668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iteration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(batch size)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1000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6256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epoch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100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200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early_</a:t>
                      </a:r>
                      <a:r>
                        <a:rPr lang="en-US" altLang="ko-KR" sz="14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stopping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626206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46451EC-872D-1242-712B-C0FDE8D799C3}"/>
              </a:ext>
            </a:extLst>
          </p:cNvPr>
          <p:cNvSpPr txBox="1"/>
          <p:nvPr/>
        </p:nvSpPr>
        <p:spPr>
          <a:xfrm>
            <a:off x="2166332" y="3911531"/>
            <a:ext cx="3618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 fontAlgn="base"/>
            <a:r>
              <a:rPr lang="ko-KR" altLang="en-US" sz="16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참고</a:t>
            </a:r>
            <a:r>
              <a:rPr lang="en-US" altLang="ko-KR" sz="16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16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하이퍼파라미터</a:t>
            </a:r>
            <a:r>
              <a:rPr lang="ko-KR" altLang="en-US" sz="16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튜닝 기준</a:t>
            </a:r>
            <a:endParaRPr lang="en-US" altLang="ko-KR" sz="16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04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0FA7C8E-6AEA-0C99-352D-218B262DD754}"/>
              </a:ext>
            </a:extLst>
          </p:cNvPr>
          <p:cNvSpPr/>
          <p:nvPr/>
        </p:nvSpPr>
        <p:spPr>
          <a:xfrm>
            <a:off x="0" y="0"/>
            <a:ext cx="2268071" cy="68579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E7569-C345-BA7F-E01E-8130FBF88306}"/>
              </a:ext>
            </a:extLst>
          </p:cNvPr>
          <p:cNvSpPr txBox="1"/>
          <p:nvPr/>
        </p:nvSpPr>
        <p:spPr>
          <a:xfrm>
            <a:off x="112293" y="959224"/>
            <a:ext cx="2155778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Motivation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Process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Preprocessing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Experiments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Improvement</a:t>
            </a:r>
          </a:p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91623-B529-7C36-4815-C8A0917BA19F}"/>
              </a:ext>
            </a:extLst>
          </p:cNvPr>
          <p:cNvSpPr txBox="1"/>
          <p:nvPr/>
        </p:nvSpPr>
        <p:spPr>
          <a:xfrm>
            <a:off x="2399414" y="242828"/>
            <a:ext cx="369658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>
                <a:solidFill>
                  <a:srgbClr val="59595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Deep Learning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2400" dirty="0">
              <a:solidFill>
                <a:srgbClr val="595959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1D CNN Visualization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Blue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actual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Orange : predicted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C3D454-C031-E2DB-4522-0579949047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929" y="121414"/>
            <a:ext cx="3956099" cy="6615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D30985-2F50-A366-68DA-6FB3EB3D6094}"/>
              </a:ext>
            </a:extLst>
          </p:cNvPr>
          <p:cNvSpPr txBox="1"/>
          <p:nvPr/>
        </p:nvSpPr>
        <p:spPr>
          <a:xfrm>
            <a:off x="10516029" y="1092805"/>
            <a:ext cx="1102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청담대교</a:t>
            </a:r>
            <a:endParaRPr lang="en-US" altLang="ko-KR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AF90C-6C57-C2E4-E67A-FAF5B0764BBB}"/>
              </a:ext>
            </a:extLst>
          </p:cNvPr>
          <p:cNvSpPr txBox="1"/>
          <p:nvPr/>
        </p:nvSpPr>
        <p:spPr>
          <a:xfrm>
            <a:off x="10516029" y="2831958"/>
            <a:ext cx="1102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잠수교</a:t>
            </a:r>
            <a:endParaRPr lang="en-US" altLang="ko-KR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FE8C75-097D-2B90-72CB-E951ED7D768D}"/>
              </a:ext>
            </a:extLst>
          </p:cNvPr>
          <p:cNvSpPr txBox="1"/>
          <p:nvPr/>
        </p:nvSpPr>
        <p:spPr>
          <a:xfrm>
            <a:off x="10516029" y="4571111"/>
            <a:ext cx="1102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한강대교</a:t>
            </a:r>
            <a:endParaRPr lang="en-US" altLang="ko-KR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BD34D9-ED87-C77E-9304-A64E5896F98A}"/>
              </a:ext>
            </a:extLst>
          </p:cNvPr>
          <p:cNvSpPr txBox="1"/>
          <p:nvPr/>
        </p:nvSpPr>
        <p:spPr>
          <a:xfrm>
            <a:off x="10516029" y="6256722"/>
            <a:ext cx="1102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행주대교</a:t>
            </a:r>
            <a:endParaRPr lang="en-US" altLang="ko-KR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31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0FA7C8E-6AEA-0C99-352D-218B262DD754}"/>
              </a:ext>
            </a:extLst>
          </p:cNvPr>
          <p:cNvSpPr/>
          <p:nvPr/>
        </p:nvSpPr>
        <p:spPr>
          <a:xfrm>
            <a:off x="0" y="0"/>
            <a:ext cx="2268071" cy="68579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E7569-C345-BA7F-E01E-8130FBF88306}"/>
              </a:ext>
            </a:extLst>
          </p:cNvPr>
          <p:cNvSpPr txBox="1"/>
          <p:nvPr/>
        </p:nvSpPr>
        <p:spPr>
          <a:xfrm>
            <a:off x="112293" y="959224"/>
            <a:ext cx="2155778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Motivation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Process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Preprocessing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Experiments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Improvement</a:t>
            </a:r>
          </a:p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91623-B529-7C36-4815-C8A0917BA19F}"/>
              </a:ext>
            </a:extLst>
          </p:cNvPr>
          <p:cNvSpPr txBox="1"/>
          <p:nvPr/>
        </p:nvSpPr>
        <p:spPr>
          <a:xfrm>
            <a:off x="2399414" y="242828"/>
            <a:ext cx="369658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>
                <a:solidFill>
                  <a:srgbClr val="59595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Deep Learning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2400" dirty="0">
              <a:solidFill>
                <a:srgbClr val="595959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LSTM Visualization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Blue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actual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Orange : predicted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30985-2F50-A366-68DA-6FB3EB3D6094}"/>
              </a:ext>
            </a:extLst>
          </p:cNvPr>
          <p:cNvSpPr txBox="1"/>
          <p:nvPr/>
        </p:nvSpPr>
        <p:spPr>
          <a:xfrm>
            <a:off x="10516029" y="1092805"/>
            <a:ext cx="1102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청담대교</a:t>
            </a:r>
            <a:endParaRPr lang="en-US" altLang="ko-KR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AF90C-6C57-C2E4-E67A-FAF5B0764BBB}"/>
              </a:ext>
            </a:extLst>
          </p:cNvPr>
          <p:cNvSpPr txBox="1"/>
          <p:nvPr/>
        </p:nvSpPr>
        <p:spPr>
          <a:xfrm>
            <a:off x="10516029" y="2831958"/>
            <a:ext cx="1102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잠수교</a:t>
            </a:r>
            <a:endParaRPr lang="en-US" altLang="ko-KR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FE8C75-097D-2B90-72CB-E951ED7D768D}"/>
              </a:ext>
            </a:extLst>
          </p:cNvPr>
          <p:cNvSpPr txBox="1"/>
          <p:nvPr/>
        </p:nvSpPr>
        <p:spPr>
          <a:xfrm>
            <a:off x="10516029" y="4571111"/>
            <a:ext cx="1102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한강대교</a:t>
            </a:r>
            <a:endParaRPr lang="en-US" altLang="ko-KR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BD34D9-ED87-C77E-9304-A64E5896F98A}"/>
              </a:ext>
            </a:extLst>
          </p:cNvPr>
          <p:cNvSpPr txBox="1"/>
          <p:nvPr/>
        </p:nvSpPr>
        <p:spPr>
          <a:xfrm>
            <a:off x="10516029" y="6256722"/>
            <a:ext cx="1102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행주대교</a:t>
            </a:r>
            <a:endParaRPr lang="en-US" altLang="ko-KR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9FC874-2749-C1F9-A8C8-FDF872BB90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423" y="115973"/>
            <a:ext cx="3962606" cy="662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1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0FA7C8E-6AEA-0C99-352D-218B262DD754}"/>
              </a:ext>
            </a:extLst>
          </p:cNvPr>
          <p:cNvSpPr/>
          <p:nvPr/>
        </p:nvSpPr>
        <p:spPr>
          <a:xfrm>
            <a:off x="0" y="0"/>
            <a:ext cx="2268071" cy="68579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E7569-C345-BA7F-E01E-8130FBF88306}"/>
              </a:ext>
            </a:extLst>
          </p:cNvPr>
          <p:cNvSpPr txBox="1"/>
          <p:nvPr/>
        </p:nvSpPr>
        <p:spPr>
          <a:xfrm>
            <a:off x="112293" y="959224"/>
            <a:ext cx="2155778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Motivation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Process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Preprocessing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Experiments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Improvement</a:t>
            </a:r>
          </a:p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91623-B529-7C36-4815-C8A0917BA19F}"/>
              </a:ext>
            </a:extLst>
          </p:cNvPr>
          <p:cNvSpPr txBox="1"/>
          <p:nvPr/>
        </p:nvSpPr>
        <p:spPr>
          <a:xfrm>
            <a:off x="2399413" y="242828"/>
            <a:ext cx="422550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>
                <a:solidFill>
                  <a:srgbClr val="59595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Deep Learning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2400" dirty="0">
              <a:solidFill>
                <a:srgbClr val="595959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1D CNN+LSTM Visualization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Blue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actual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Orange : predicted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30985-2F50-A366-68DA-6FB3EB3D6094}"/>
              </a:ext>
            </a:extLst>
          </p:cNvPr>
          <p:cNvSpPr txBox="1"/>
          <p:nvPr/>
        </p:nvSpPr>
        <p:spPr>
          <a:xfrm>
            <a:off x="10668430" y="1092805"/>
            <a:ext cx="1102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청담대교</a:t>
            </a:r>
            <a:endParaRPr lang="en-US" altLang="ko-KR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AF90C-6C57-C2E4-E67A-FAF5B0764BBB}"/>
              </a:ext>
            </a:extLst>
          </p:cNvPr>
          <p:cNvSpPr txBox="1"/>
          <p:nvPr/>
        </p:nvSpPr>
        <p:spPr>
          <a:xfrm>
            <a:off x="10668430" y="2831958"/>
            <a:ext cx="1102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잠수교</a:t>
            </a:r>
            <a:endParaRPr lang="en-US" altLang="ko-KR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FE8C75-097D-2B90-72CB-E951ED7D768D}"/>
              </a:ext>
            </a:extLst>
          </p:cNvPr>
          <p:cNvSpPr txBox="1"/>
          <p:nvPr/>
        </p:nvSpPr>
        <p:spPr>
          <a:xfrm>
            <a:off x="10668430" y="4571111"/>
            <a:ext cx="1102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한강대교</a:t>
            </a:r>
            <a:endParaRPr lang="en-US" altLang="ko-KR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BD34D9-ED87-C77E-9304-A64E5896F98A}"/>
              </a:ext>
            </a:extLst>
          </p:cNvPr>
          <p:cNvSpPr txBox="1"/>
          <p:nvPr/>
        </p:nvSpPr>
        <p:spPr>
          <a:xfrm>
            <a:off x="10668430" y="6256722"/>
            <a:ext cx="1102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행주대교</a:t>
            </a:r>
            <a:endParaRPr lang="en-US" altLang="ko-KR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E3209D-5E59-402F-19C1-1FAA1085F4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67" y="121409"/>
            <a:ext cx="3956099" cy="661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2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0FA7C8E-6AEA-0C99-352D-218B262DD754}"/>
              </a:ext>
            </a:extLst>
          </p:cNvPr>
          <p:cNvSpPr/>
          <p:nvPr/>
        </p:nvSpPr>
        <p:spPr>
          <a:xfrm>
            <a:off x="0" y="0"/>
            <a:ext cx="2268071" cy="68579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E7569-C345-BA7F-E01E-8130FBF88306}"/>
              </a:ext>
            </a:extLst>
          </p:cNvPr>
          <p:cNvSpPr txBox="1"/>
          <p:nvPr/>
        </p:nvSpPr>
        <p:spPr>
          <a:xfrm>
            <a:off x="112293" y="959224"/>
            <a:ext cx="2155778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Motivation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Process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Preprocessing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Experiments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Improvement</a:t>
            </a:r>
          </a:p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F91623-B529-7C36-4815-C8A0917BA19F}"/>
              </a:ext>
            </a:extLst>
          </p:cNvPr>
          <p:cNvSpPr txBox="1"/>
          <p:nvPr/>
        </p:nvSpPr>
        <p:spPr>
          <a:xfrm>
            <a:off x="2399413" y="242828"/>
            <a:ext cx="512197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>
                <a:solidFill>
                  <a:srgbClr val="59595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Deep Learning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2400" dirty="0">
              <a:solidFill>
                <a:srgbClr val="595959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LSTM vs </a:t>
            </a:r>
            <a:r>
              <a:rPr lang="en-US" altLang="ko-KR" sz="2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1D CNN+LSTM (</a:t>
            </a:r>
            <a:r>
              <a:rPr lang="ko-KR" altLang="en-US" sz="2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최종 모델</a:t>
            </a:r>
            <a:r>
              <a:rPr lang="en-US" altLang="ko-KR" sz="22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76F9E9-C857-577B-EF3C-5E850A6881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3996" y="3648866"/>
            <a:ext cx="4424004" cy="17684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5C9CB98-E86D-D770-0001-6764006276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388" y="1874501"/>
            <a:ext cx="4427373" cy="17613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E6C8877-5DAF-D86F-8294-44A3B1261D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3996" y="1887510"/>
            <a:ext cx="4424004" cy="17613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969611-7395-2AF2-5C80-EC9CA4C4205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1388" y="3742327"/>
            <a:ext cx="4424004" cy="16783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A7F47B-58C0-77FB-7115-C455590E00C4}"/>
              </a:ext>
            </a:extLst>
          </p:cNvPr>
          <p:cNvSpPr txBox="1"/>
          <p:nvPr/>
        </p:nvSpPr>
        <p:spPr>
          <a:xfrm>
            <a:off x="2533884" y="5651764"/>
            <a:ext cx="432411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LSTM </a:t>
            </a:r>
            <a:r>
              <a:rPr lang="ko-KR" altLang="en-US" sz="15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청담대교 예측</a:t>
            </a:r>
            <a:r>
              <a:rPr lang="en-US" altLang="ko-KR" sz="15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위쪽</a:t>
            </a:r>
            <a:r>
              <a:rPr lang="en-US" altLang="ko-KR" sz="15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), </a:t>
            </a:r>
            <a:r>
              <a:rPr lang="ko-KR" altLang="en-US" sz="15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행주대교 예측</a:t>
            </a:r>
            <a:r>
              <a:rPr lang="en-US" altLang="ko-KR" sz="15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아래쪽</a:t>
            </a:r>
            <a:r>
              <a:rPr lang="en-US" altLang="ko-KR" sz="15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B55D2D-940B-79BD-0A35-0EA8EA026ECC}"/>
              </a:ext>
            </a:extLst>
          </p:cNvPr>
          <p:cNvSpPr txBox="1"/>
          <p:nvPr/>
        </p:nvSpPr>
        <p:spPr>
          <a:xfrm>
            <a:off x="7521388" y="5651765"/>
            <a:ext cx="491265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최종 모델 청담대교 예측</a:t>
            </a:r>
            <a:r>
              <a:rPr lang="en-US" altLang="ko-KR" sz="15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위쪽</a:t>
            </a:r>
            <a:r>
              <a:rPr lang="en-US" altLang="ko-KR" sz="15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), </a:t>
            </a:r>
            <a:r>
              <a:rPr lang="ko-KR" altLang="en-US" sz="15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행주대교 예측</a:t>
            </a:r>
            <a:r>
              <a:rPr lang="en-US" altLang="ko-KR" sz="15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5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아래쪽</a:t>
            </a:r>
            <a:r>
              <a:rPr lang="en-US" altLang="ko-KR" sz="15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31400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57689CC-0D03-0A92-A902-5446BC98A1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973D2A-D83F-468D-8DE8-46A9E4D5787E}"/>
              </a:ext>
            </a:extLst>
          </p:cNvPr>
          <p:cNvSpPr txBox="1"/>
          <p:nvPr/>
        </p:nvSpPr>
        <p:spPr>
          <a:xfrm>
            <a:off x="377933" y="2321004"/>
            <a:ext cx="59225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Improvement </a:t>
            </a:r>
            <a:endParaRPr lang="ko-KR" altLang="en-US" sz="66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AD02A9-3781-4318-B3D8-519AD98D34CA}"/>
              </a:ext>
            </a:extLst>
          </p:cNvPr>
          <p:cNvCxnSpPr>
            <a:cxnSpLocks/>
          </p:cNvCxnSpPr>
          <p:nvPr/>
        </p:nvCxnSpPr>
        <p:spPr>
          <a:xfrm>
            <a:off x="377933" y="3612359"/>
            <a:ext cx="4534726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98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0FA7C8E-6AEA-0C99-352D-218B262DD754}"/>
              </a:ext>
            </a:extLst>
          </p:cNvPr>
          <p:cNvSpPr/>
          <p:nvPr/>
        </p:nvSpPr>
        <p:spPr>
          <a:xfrm>
            <a:off x="0" y="0"/>
            <a:ext cx="2268071" cy="68579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2E7569-C345-BA7F-E01E-8130FBF88306}"/>
              </a:ext>
            </a:extLst>
          </p:cNvPr>
          <p:cNvSpPr txBox="1"/>
          <p:nvPr/>
        </p:nvSpPr>
        <p:spPr>
          <a:xfrm>
            <a:off x="112293" y="959224"/>
            <a:ext cx="2155778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Motivation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Process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Preprocessing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Experiments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Improvement</a:t>
            </a:r>
          </a:p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1AA33-DE17-8504-9977-E4C4BBF54C87}"/>
              </a:ext>
            </a:extLst>
          </p:cNvPr>
          <p:cNvSpPr txBox="1"/>
          <p:nvPr/>
        </p:nvSpPr>
        <p:spPr>
          <a:xfrm>
            <a:off x="2465293" y="688445"/>
            <a:ext cx="9457766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400" b="0" i="0" u="none" strike="noStrike" dirty="0">
                <a:solidFill>
                  <a:srgbClr val="59595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[Limitation]</a:t>
            </a:r>
            <a:endParaRPr lang="ko-KR" altLang="en-US" sz="2400" b="0" dirty="0"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모델의 유용성을 높이려면 </a:t>
            </a:r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Forecast length</a:t>
            </a:r>
            <a:r>
              <a:rPr lang="ko-KR" altLang="en-US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더 길게 잡고 학습해야 함  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리소스 부족 문제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(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데이터셋 활용 문제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en-US" altLang="ko-KR" sz="2000" b="0" i="0" u="none" strike="noStrike" dirty="0">
              <a:solidFill>
                <a:srgbClr val="595959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endParaRPr lang="en-US" altLang="ko-KR" sz="20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400" b="0" i="0" u="none" strike="noStrike" dirty="0">
                <a:solidFill>
                  <a:srgbClr val="59595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[Experience]</a:t>
            </a:r>
            <a:endParaRPr lang="ko-KR" altLang="en-US" sz="2400" b="0" dirty="0"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결측치가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적더라도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방식에 따라 성능이 크게 달라짐</a:t>
            </a:r>
            <a:endParaRPr lang="en-US" altLang="ko-KR" sz="2000" b="0" i="0" u="none" strike="noStrike" dirty="0">
              <a:solidFill>
                <a:srgbClr val="595959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 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Tuning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만큼이나</a:t>
            </a:r>
            <a:r>
              <a:rPr lang="ko-KR" altLang="en-US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Dataset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정제도 중요함</a:t>
            </a:r>
            <a:endParaRPr lang="en-US" altLang="ko-KR" sz="2000" b="0" i="0" u="none" strike="noStrike" dirty="0">
              <a:solidFill>
                <a:srgbClr val="595959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Feature Importance</a:t>
            </a:r>
            <a:r>
              <a:rPr lang="ko-KR" altLang="en-US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확인한 결과</a:t>
            </a:r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직관</a:t>
            </a:r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상식과 맞지 않는 변수 존재했음</a:t>
            </a:r>
            <a:endParaRPr lang="en-US" altLang="ko-KR" sz="2000" b="0" i="0" u="none" strike="noStrike" dirty="0">
              <a:solidFill>
                <a:srgbClr val="595959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일반적으로 알려진 이론에 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상충하는</a:t>
            </a:r>
            <a:r>
              <a:rPr lang="ko-KR" altLang="en-US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결과가 있었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음 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(ex. </a:t>
            </a:r>
            <a:r>
              <a:rPr lang="en-US" altLang="ko-KR" sz="20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BatchNormalization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en-US" altLang="ko-KR" sz="2000" b="0" i="0" u="none" strike="noStrike" dirty="0">
              <a:solidFill>
                <a:srgbClr val="595959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endParaRPr lang="ko-KR" altLang="en-US" sz="20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400" b="1" i="0" u="none" strike="noStrike" dirty="0">
                <a:solidFill>
                  <a:srgbClr val="59595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[Future Work]</a:t>
            </a:r>
            <a:endParaRPr lang="ko-KR" altLang="en-US" sz="2400" b="1" dirty="0"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사전 학습된 모델</a:t>
            </a:r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(pre-trained model) fine-tuning</a:t>
            </a:r>
            <a:r>
              <a:rPr lang="ko-KR" altLang="en-US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통한 성능 향상 기대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Deep Learning </a:t>
            </a:r>
            <a:r>
              <a:rPr lang="ko-KR" altLang="en-US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 내부를 살펴볼 수 있는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</a:t>
            </a:r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AI(</a:t>
            </a:r>
            <a:r>
              <a:rPr lang="ko-KR" altLang="en-US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설명 가능 </a:t>
            </a:r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AI)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심화 학습</a:t>
            </a:r>
            <a:endParaRPr lang="ko-KR" altLang="en-US" sz="2000" b="0" i="0" u="none" strike="noStrike" dirty="0">
              <a:solidFill>
                <a:srgbClr val="595959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한강 수위와 밀접한 관련이 있는 외부 데이터 추가 확보 </a:t>
            </a:r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지류</a:t>
            </a:r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국소지역 강수량 등</a:t>
            </a:r>
            <a:r>
              <a:rPr lang="en-US" altLang="ko-KR" sz="2000" b="0" i="0" u="none" strike="noStrike" dirty="0">
                <a:solidFill>
                  <a:srgbClr val="595959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000" b="0" i="0" u="none" strike="noStrike" dirty="0">
              <a:solidFill>
                <a:srgbClr val="595959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03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9F3EBDC-981A-B8E0-8DC8-008B37A03470}"/>
              </a:ext>
            </a:extLst>
          </p:cNvPr>
          <p:cNvSpPr/>
          <p:nvPr/>
        </p:nvSpPr>
        <p:spPr>
          <a:xfrm>
            <a:off x="0" y="-15240"/>
            <a:ext cx="12192000" cy="68884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lnSpc>
                <a:spcPct val="250000"/>
              </a:lnSpc>
              <a:defRPr/>
            </a:pPr>
            <a:endParaRPr lang="en-US" altLang="ko-KR" b="1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90B433-53F7-1C12-B61A-E4005312B0B9}"/>
              </a:ext>
            </a:extLst>
          </p:cNvPr>
          <p:cNvSpPr/>
          <p:nvPr/>
        </p:nvSpPr>
        <p:spPr>
          <a:xfrm>
            <a:off x="254000" y="1337363"/>
            <a:ext cx="11938000" cy="551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lnSpc>
                <a:spcPct val="250000"/>
              </a:lnSpc>
              <a:defRPr/>
            </a:pPr>
            <a:endParaRPr lang="en-US" altLang="ko-KR" b="1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8ACFAB43-9B43-8DA7-BFCC-B4CCC663C49B}"/>
              </a:ext>
            </a:extLst>
          </p:cNvPr>
          <p:cNvSpPr txBox="1"/>
          <p:nvPr/>
        </p:nvSpPr>
        <p:spPr>
          <a:xfrm>
            <a:off x="377933" y="229367"/>
            <a:ext cx="5251566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r>
              <a:rPr lang="en-US" altLang="ko-KR" sz="6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References</a:t>
            </a:r>
            <a:r>
              <a:rPr lang="en-US" altLang="ko-KR" sz="6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sz="6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8AACC02-5870-14F5-B7BC-CD05ECC05695}"/>
              </a:ext>
            </a:extLst>
          </p:cNvPr>
          <p:cNvCxnSpPr/>
          <p:nvPr/>
        </p:nvCxnSpPr>
        <p:spPr>
          <a:xfrm>
            <a:off x="377933" y="1520722"/>
            <a:ext cx="386894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C88FFC0E-F3B3-11C3-E39B-9A351E4BF010}"/>
              </a:ext>
            </a:extLst>
          </p:cNvPr>
          <p:cNvSpPr txBox="1"/>
          <p:nvPr/>
        </p:nvSpPr>
        <p:spPr>
          <a:xfrm>
            <a:off x="794493" y="1709721"/>
            <a:ext cx="113975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정성호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조효섭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김정엽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and </a:t>
            </a:r>
            <a:r>
              <a:rPr lang="ko-KR" altLang="en-US" sz="20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이기하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(2018). 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딥러닝 기반 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LSTM 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모형을 이용한 감조하천 수위 예측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                     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한국수자원학회 논문집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51(12), 1207-1216.</a:t>
            </a: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조우진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강동수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.(2020).LSTM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이용한 하천수위 예측기법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한국정보과학회 학술발표논문집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,(),439-441.</a:t>
            </a: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유형주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이승오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최서혜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박문형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altLang="ko-KR" sz="20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Yoo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H., Lee, S. O., Choi, S., &amp; Park, M. (2019). 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시계열 자료의 예측을 위한 자료 기반 신경망 모델에 관한 연구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한강대교 수위예측 적용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20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한국방재안전학회논문집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12(2), 73-82.</a:t>
            </a: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강지예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"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팔당댐 </a:t>
            </a:r>
            <a:r>
              <a:rPr lang="ko-KR" altLang="en-US" sz="20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방류량과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서해 조석영향에 따른 한강 </a:t>
            </a:r>
            <a:r>
              <a:rPr lang="ko-KR" altLang="en-US" sz="20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하류부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수위상승도달시간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예측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." </a:t>
            </a:r>
            <a:r>
              <a:rPr lang="ko-KR" altLang="en-US" sz="20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국내석사학위논문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한양대학교 대학원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2010. 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서울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이정규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  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정혜영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  </a:t>
            </a:r>
            <a:r>
              <a:rPr lang="ko-KR" altLang="en-US" sz="20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장홍준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  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(2005)  “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팔당댐  </a:t>
            </a:r>
            <a:r>
              <a:rPr lang="ko-KR" altLang="en-US" sz="20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방류량에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  따른  </a:t>
            </a:r>
            <a:r>
              <a:rPr lang="ko-KR" altLang="en-US" sz="20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수위상승도달시간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  예측”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  </a:t>
            </a:r>
            <a:r>
              <a:rPr lang="ko-KR" altLang="en-US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토목학회  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2005  </a:t>
            </a:r>
            <a:r>
              <a:rPr lang="ko-KR" altLang="en-US" sz="2000" dirty="0" err="1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학술발표회논문집</a:t>
            </a: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76C4763B-D86A-5DEB-A7BC-0234D8A306FD}"/>
              </a:ext>
            </a:extLst>
          </p:cNvPr>
          <p:cNvSpPr txBox="1"/>
          <p:nvPr/>
        </p:nvSpPr>
        <p:spPr>
          <a:xfrm>
            <a:off x="348459" y="1724402"/>
            <a:ext cx="89206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l" defTabSz="232257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18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○</a:t>
            </a: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●</a:t>
            </a: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○</a:t>
            </a: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●</a:t>
            </a: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solidFill>
                  <a:srgbClr val="59595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○</a:t>
            </a: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027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57689CC-0D03-0A92-A902-5446BC98A1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973D2A-D83F-468D-8DE8-46A9E4D5787E}"/>
              </a:ext>
            </a:extLst>
          </p:cNvPr>
          <p:cNvSpPr txBox="1"/>
          <p:nvPr/>
        </p:nvSpPr>
        <p:spPr>
          <a:xfrm>
            <a:off x="377933" y="2321004"/>
            <a:ext cx="48317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Motivation </a:t>
            </a:r>
            <a:endParaRPr lang="ko-KR" altLang="en-US" sz="66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AD02A9-3781-4318-B3D8-519AD98D34CA}"/>
              </a:ext>
            </a:extLst>
          </p:cNvPr>
          <p:cNvCxnSpPr>
            <a:cxnSpLocks/>
          </p:cNvCxnSpPr>
          <p:nvPr/>
        </p:nvCxnSpPr>
        <p:spPr>
          <a:xfrm>
            <a:off x="377933" y="3612359"/>
            <a:ext cx="4534726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92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1C80FE7-CD2D-4059-A6F9-1450082090A6}"/>
              </a:ext>
            </a:extLst>
          </p:cNvPr>
          <p:cNvSpPr txBox="1"/>
          <p:nvPr/>
        </p:nvSpPr>
        <p:spPr>
          <a:xfrm>
            <a:off x="2528047" y="2420421"/>
            <a:ext cx="9663953" cy="392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대회 배경 및 목표</a:t>
            </a:r>
            <a:endParaRPr lang="en-US" altLang="ko-KR" sz="2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팔당댐의 홍수 안전운영에 따른 </a:t>
            </a:r>
            <a:r>
              <a:rPr lang="ko-KR" altLang="en-US" sz="2000" b="0" i="0" strike="noStrike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서울시내 한강 주요지점의 수위를 예측</a:t>
            </a:r>
            <a:endParaRPr lang="en-US" altLang="ko-KR" sz="2000" b="0" i="0" strike="noStrike" dirty="0">
              <a:solidFill>
                <a:srgbClr val="000000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→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홍수재해로 인한 피해를 미연에 방지하고 최소화 할 수 있을 것으로 기대</a:t>
            </a:r>
            <a:endParaRPr lang="en-US" altLang="ko-KR" sz="2000" dirty="0">
              <a:solidFill>
                <a:srgbClr val="59595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목표 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팔당댐 방류에 따른 </a:t>
            </a:r>
            <a:r>
              <a:rPr lang="ko-KR" altLang="en-US" sz="2000" b="0" i="0" u="sng" strike="noStrike" dirty="0">
                <a:solidFill>
                  <a:srgbClr val="000000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서울시내 한강 주요다리 수위예측</a:t>
            </a:r>
            <a:endParaRPr lang="en-US" altLang="ko-KR" sz="2000" b="0" i="0" u="sng" strike="noStrike" dirty="0">
              <a:solidFill>
                <a:srgbClr val="000000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평가</a:t>
            </a:r>
            <a:endParaRPr lang="en-US" altLang="ko-KR" sz="2400" b="0" i="0" u="none" strike="noStrike" dirty="0">
              <a:solidFill>
                <a:srgbClr val="000000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기준 </a:t>
            </a:r>
            <a:r>
              <a:rPr lang="en-US" altLang="ko-KR" sz="20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RMSE / </a:t>
            </a:r>
            <a:r>
              <a:rPr lang="en-US" altLang="ko-KR" sz="20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R_Squared_Score</a:t>
            </a:r>
            <a:endParaRPr lang="ko-KR" altLang="en-US" sz="2000" b="0" i="0" u="none" strike="noStrike" dirty="0">
              <a:solidFill>
                <a:srgbClr val="000000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4760ED-C98B-E963-D48E-77E4DADB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047" y="164034"/>
            <a:ext cx="9401400" cy="180214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39E8D4-E32E-77D0-8DE6-3890BE9DA80E}"/>
              </a:ext>
            </a:extLst>
          </p:cNvPr>
          <p:cNvSpPr/>
          <p:nvPr/>
        </p:nvSpPr>
        <p:spPr>
          <a:xfrm>
            <a:off x="0" y="0"/>
            <a:ext cx="2268071" cy="68579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B58546-696F-B1C8-F333-4D1C2180FC14}"/>
              </a:ext>
            </a:extLst>
          </p:cNvPr>
          <p:cNvSpPr txBox="1"/>
          <p:nvPr/>
        </p:nvSpPr>
        <p:spPr>
          <a:xfrm>
            <a:off x="112293" y="959224"/>
            <a:ext cx="2155778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Motivation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Process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Preprocessing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Experiments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Improvement</a:t>
            </a:r>
          </a:p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4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57689CC-0D03-0A92-A902-5446BC98A1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973D2A-D83F-468D-8DE8-46A9E4D5787E}"/>
              </a:ext>
            </a:extLst>
          </p:cNvPr>
          <p:cNvSpPr txBox="1"/>
          <p:nvPr/>
        </p:nvSpPr>
        <p:spPr>
          <a:xfrm>
            <a:off x="377933" y="2321004"/>
            <a:ext cx="2362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Data</a:t>
            </a:r>
            <a:r>
              <a:rPr lang="en-US" altLang="ko-KR" sz="6600" b="1" dirty="0"/>
              <a:t> </a:t>
            </a:r>
            <a:endParaRPr lang="ko-KR" altLang="en-US" sz="66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AD02A9-3781-4318-B3D8-519AD98D34CA}"/>
              </a:ext>
            </a:extLst>
          </p:cNvPr>
          <p:cNvCxnSpPr>
            <a:cxnSpLocks/>
          </p:cNvCxnSpPr>
          <p:nvPr/>
        </p:nvCxnSpPr>
        <p:spPr>
          <a:xfrm>
            <a:off x="377933" y="3612359"/>
            <a:ext cx="4534726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03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39E8D4-E32E-77D0-8DE6-3890BE9DA80E}"/>
              </a:ext>
            </a:extLst>
          </p:cNvPr>
          <p:cNvSpPr/>
          <p:nvPr/>
        </p:nvSpPr>
        <p:spPr>
          <a:xfrm>
            <a:off x="0" y="0"/>
            <a:ext cx="2268071" cy="68579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B58546-696F-B1C8-F333-4D1C2180FC14}"/>
              </a:ext>
            </a:extLst>
          </p:cNvPr>
          <p:cNvSpPr txBox="1"/>
          <p:nvPr/>
        </p:nvSpPr>
        <p:spPr>
          <a:xfrm>
            <a:off x="112293" y="959224"/>
            <a:ext cx="2155778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Motivation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Process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Preprocessing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Experiments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Improvement</a:t>
            </a:r>
          </a:p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0B22148-9DDD-2F2B-318A-33544F2A02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0364" y="96348"/>
            <a:ext cx="9776540" cy="25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353F175-AFA2-8EB6-E2E6-67946067CEB2}"/>
              </a:ext>
            </a:extLst>
          </p:cNvPr>
          <p:cNvSpPr/>
          <p:nvPr/>
        </p:nvSpPr>
        <p:spPr>
          <a:xfrm>
            <a:off x="3594847" y="132207"/>
            <a:ext cx="6284259" cy="237791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737000B-E1E2-14CC-BEBD-5FD6A3FC8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5976" y="3087001"/>
            <a:ext cx="9426386" cy="3770999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CDDCE8-8AED-5DCE-0C6D-2C24D2C85965}"/>
              </a:ext>
            </a:extLst>
          </p:cNvPr>
          <p:cNvSpPr txBox="1"/>
          <p:nvPr/>
        </p:nvSpPr>
        <p:spPr>
          <a:xfrm>
            <a:off x="3039035" y="2717669"/>
            <a:ext cx="172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팔당댐 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86706-6E40-169B-B25C-EA0EA2C43DD0}"/>
              </a:ext>
            </a:extLst>
          </p:cNvPr>
          <p:cNvSpPr txBox="1"/>
          <p:nvPr/>
        </p:nvSpPr>
        <p:spPr>
          <a:xfrm>
            <a:off x="6313391" y="2717669"/>
            <a:ext cx="250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한강 다리 유량 데이터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FBAD75-7167-563F-2848-461D9E6B9F13}"/>
              </a:ext>
            </a:extLst>
          </p:cNvPr>
          <p:cNvSpPr txBox="1"/>
          <p:nvPr/>
        </p:nvSpPr>
        <p:spPr>
          <a:xfrm>
            <a:off x="9347942" y="2717669"/>
            <a:ext cx="250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강수량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140352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39E8D4-E32E-77D0-8DE6-3890BE9DA80E}"/>
              </a:ext>
            </a:extLst>
          </p:cNvPr>
          <p:cNvSpPr/>
          <p:nvPr/>
        </p:nvSpPr>
        <p:spPr>
          <a:xfrm>
            <a:off x="0" y="0"/>
            <a:ext cx="2268071" cy="68579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B58546-696F-B1C8-F333-4D1C2180FC14}"/>
              </a:ext>
            </a:extLst>
          </p:cNvPr>
          <p:cNvSpPr txBox="1"/>
          <p:nvPr/>
        </p:nvSpPr>
        <p:spPr>
          <a:xfrm>
            <a:off x="112293" y="959224"/>
            <a:ext cx="2155778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Motivation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Process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Preprocessing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Experiments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Improvement</a:t>
            </a:r>
          </a:p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0B22148-9DDD-2F2B-318A-33544F2A02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0364" y="96348"/>
            <a:ext cx="9776540" cy="25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353F175-AFA2-8EB6-E2E6-67946067CEB2}"/>
              </a:ext>
            </a:extLst>
          </p:cNvPr>
          <p:cNvSpPr/>
          <p:nvPr/>
        </p:nvSpPr>
        <p:spPr>
          <a:xfrm>
            <a:off x="9852210" y="132207"/>
            <a:ext cx="2232215" cy="2377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C0BC6-DD05-BD04-92FD-5147CDC55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88188" y="3207396"/>
            <a:ext cx="3397624" cy="365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516FA8-7EC0-8483-4384-875444189756}"/>
              </a:ext>
            </a:extLst>
          </p:cNvPr>
          <p:cNvSpPr/>
          <p:nvPr/>
        </p:nvSpPr>
        <p:spPr>
          <a:xfrm>
            <a:off x="8507507" y="3200050"/>
            <a:ext cx="3478306" cy="3525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3032DE-9D67-FB5F-316B-CFC67E16C822}"/>
              </a:ext>
            </a:extLst>
          </p:cNvPr>
          <p:cNvSpPr txBox="1"/>
          <p:nvPr/>
        </p:nvSpPr>
        <p:spPr>
          <a:xfrm>
            <a:off x="9033060" y="2830718"/>
            <a:ext cx="250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한강 다리 수위 데이터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F9964E7-5C1D-3DF6-8041-7F737AD43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829" y="3429000"/>
            <a:ext cx="5855046" cy="299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설명선: 굽은 선 7">
            <a:extLst>
              <a:ext uri="{FF2B5EF4-FFF2-40B4-BE49-F238E27FC236}">
                <a16:creationId xmlns:a16="http://schemas.microsoft.com/office/drawing/2014/main" id="{CCC63079-4F0C-2C8C-F431-1027A6187C99}"/>
              </a:ext>
            </a:extLst>
          </p:cNvPr>
          <p:cNvSpPr/>
          <p:nvPr/>
        </p:nvSpPr>
        <p:spPr>
          <a:xfrm>
            <a:off x="3925824" y="2749296"/>
            <a:ext cx="920496" cy="278628"/>
          </a:xfrm>
          <a:prstGeom prst="borderCallout2">
            <a:avLst>
              <a:gd name="adj1" fmla="val 51568"/>
              <a:gd name="adj2" fmla="val -386"/>
              <a:gd name="adj3" fmla="val 51568"/>
              <a:gd name="adj4" fmla="val -21965"/>
              <a:gd name="adj5" fmla="val 412237"/>
              <a:gd name="adj6" fmla="val -8375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강화대교</a:t>
            </a:r>
          </a:p>
        </p:txBody>
      </p:sp>
      <p:sp>
        <p:nvSpPr>
          <p:cNvPr id="9" name="설명선: 굽은 선 8">
            <a:extLst>
              <a:ext uri="{FF2B5EF4-FFF2-40B4-BE49-F238E27FC236}">
                <a16:creationId xmlns:a16="http://schemas.microsoft.com/office/drawing/2014/main" id="{9882843A-B88E-062D-316A-36B5C7F5103E}"/>
              </a:ext>
            </a:extLst>
          </p:cNvPr>
          <p:cNvSpPr/>
          <p:nvPr/>
        </p:nvSpPr>
        <p:spPr>
          <a:xfrm>
            <a:off x="7167104" y="4171458"/>
            <a:ext cx="920496" cy="278628"/>
          </a:xfrm>
          <a:prstGeom prst="borderCallout2">
            <a:avLst>
              <a:gd name="adj1" fmla="val 51568"/>
              <a:gd name="adj2" fmla="val -386"/>
              <a:gd name="adj3" fmla="val 51568"/>
              <a:gd name="adj4" fmla="val -21965"/>
              <a:gd name="adj5" fmla="val 399110"/>
              <a:gd name="adj6" fmla="val -11620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청담대교</a:t>
            </a:r>
          </a:p>
        </p:txBody>
      </p:sp>
      <p:sp>
        <p:nvSpPr>
          <p:cNvPr id="11" name="설명선: 굽은 선 10">
            <a:extLst>
              <a:ext uri="{FF2B5EF4-FFF2-40B4-BE49-F238E27FC236}">
                <a16:creationId xmlns:a16="http://schemas.microsoft.com/office/drawing/2014/main" id="{8ADC0B7C-7103-9953-2F96-8B89FD72E44A}"/>
              </a:ext>
            </a:extLst>
          </p:cNvPr>
          <p:cNvSpPr/>
          <p:nvPr/>
        </p:nvSpPr>
        <p:spPr>
          <a:xfrm>
            <a:off x="6919677" y="3807228"/>
            <a:ext cx="920496" cy="278628"/>
          </a:xfrm>
          <a:prstGeom prst="borderCallout2">
            <a:avLst>
              <a:gd name="adj1" fmla="val 51568"/>
              <a:gd name="adj2" fmla="val -386"/>
              <a:gd name="adj3" fmla="val 51568"/>
              <a:gd name="adj4" fmla="val -21965"/>
              <a:gd name="adj5" fmla="val 561012"/>
              <a:gd name="adj6" fmla="val -12679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잠수교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설명선: 굽은 선 13">
            <a:extLst>
              <a:ext uri="{FF2B5EF4-FFF2-40B4-BE49-F238E27FC236}">
                <a16:creationId xmlns:a16="http://schemas.microsoft.com/office/drawing/2014/main" id="{A5130C5B-5B88-0230-112D-B03B85166E3F}"/>
              </a:ext>
            </a:extLst>
          </p:cNvPr>
          <p:cNvSpPr/>
          <p:nvPr/>
        </p:nvSpPr>
        <p:spPr>
          <a:xfrm>
            <a:off x="6469290" y="3428316"/>
            <a:ext cx="920496" cy="278628"/>
          </a:xfrm>
          <a:prstGeom prst="borderCallout2">
            <a:avLst>
              <a:gd name="adj1" fmla="val 51568"/>
              <a:gd name="adj2" fmla="val -386"/>
              <a:gd name="adj3" fmla="val 51568"/>
              <a:gd name="adj4" fmla="val -21965"/>
              <a:gd name="adj5" fmla="val 683532"/>
              <a:gd name="adj6" fmla="val -10428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한강대교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설명선: 굽은 선 15">
            <a:extLst>
              <a:ext uri="{FF2B5EF4-FFF2-40B4-BE49-F238E27FC236}">
                <a16:creationId xmlns:a16="http://schemas.microsoft.com/office/drawing/2014/main" id="{68921C64-9FF2-A66D-785D-572DB9CC82D5}"/>
              </a:ext>
            </a:extLst>
          </p:cNvPr>
          <p:cNvSpPr/>
          <p:nvPr/>
        </p:nvSpPr>
        <p:spPr>
          <a:xfrm>
            <a:off x="5819888" y="3060736"/>
            <a:ext cx="920496" cy="278628"/>
          </a:xfrm>
          <a:prstGeom prst="borderCallout2">
            <a:avLst>
              <a:gd name="adj1" fmla="val 51568"/>
              <a:gd name="adj2" fmla="val -386"/>
              <a:gd name="adj3" fmla="val 51568"/>
              <a:gd name="adj4" fmla="val -21965"/>
              <a:gd name="adj5" fmla="val 631023"/>
              <a:gd name="adj6" fmla="val -1175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행주대교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51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57689CC-0D03-0A92-A902-5446BC98A1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973D2A-D83F-468D-8DE8-46A9E4D5787E}"/>
              </a:ext>
            </a:extLst>
          </p:cNvPr>
          <p:cNvSpPr txBox="1"/>
          <p:nvPr/>
        </p:nvSpPr>
        <p:spPr>
          <a:xfrm>
            <a:off x="377933" y="2321004"/>
            <a:ext cx="37160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Process </a:t>
            </a:r>
            <a:endParaRPr lang="ko-KR" altLang="en-US" sz="6600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AD02A9-3781-4318-B3D8-519AD98D34CA}"/>
              </a:ext>
            </a:extLst>
          </p:cNvPr>
          <p:cNvCxnSpPr>
            <a:cxnSpLocks/>
          </p:cNvCxnSpPr>
          <p:nvPr/>
        </p:nvCxnSpPr>
        <p:spPr>
          <a:xfrm>
            <a:off x="377933" y="3612359"/>
            <a:ext cx="4534726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89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0FCE6E17-6206-593F-21EC-F03E37E157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2968050"/>
              </p:ext>
            </p:extLst>
          </p:nvPr>
        </p:nvGraphicFramePr>
        <p:xfrm>
          <a:off x="2548030" y="594154"/>
          <a:ext cx="946075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FF16BAE-891B-C1FF-B652-AEE6A25A1CD1}"/>
              </a:ext>
            </a:extLst>
          </p:cNvPr>
          <p:cNvSpPr/>
          <p:nvPr/>
        </p:nvSpPr>
        <p:spPr>
          <a:xfrm>
            <a:off x="0" y="0"/>
            <a:ext cx="2268071" cy="68579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50000"/>
              </a:lnSpc>
            </a:pPr>
            <a:endParaRPr lang="en-US" altLang="ko-KR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2E7087-AE52-35E1-E2E2-2C2E6D4F53C1}"/>
              </a:ext>
            </a:extLst>
          </p:cNvPr>
          <p:cNvSpPr txBox="1"/>
          <p:nvPr/>
        </p:nvSpPr>
        <p:spPr>
          <a:xfrm>
            <a:off x="112293" y="959224"/>
            <a:ext cx="2155778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Motivation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Data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Process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Model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Preprocessing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Experiments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Improvement</a:t>
            </a:r>
          </a:p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585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1108_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B194"/>
      </a:accent1>
      <a:accent2>
        <a:srgbClr val="A9BCC7"/>
      </a:accent2>
      <a:accent3>
        <a:srgbClr val="EE7849"/>
      </a:accent3>
      <a:accent4>
        <a:srgbClr val="F9DEA3"/>
      </a:accent4>
      <a:accent5>
        <a:srgbClr val="F7EFE7"/>
      </a:accent5>
      <a:accent6>
        <a:srgbClr val="CAC3BD"/>
      </a:accent6>
      <a:hlink>
        <a:srgbClr val="3F3F3F"/>
      </a:hlink>
      <a:folHlink>
        <a:srgbClr val="3F3F3F"/>
      </a:folHlink>
    </a:clrScheme>
    <a:fontScheme name="Arial_나눔스퀘어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1074</Words>
  <Application>Microsoft Office PowerPoint</Application>
  <PresentationFormat>와이드스크린</PresentationFormat>
  <Paragraphs>343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나눔스퀘어 Light</vt:lpstr>
      <vt:lpstr>에스코어 드림 5 Medium</vt:lpstr>
      <vt:lpstr>에스코어 드림 6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강세정</cp:lastModifiedBy>
  <cp:revision>38</cp:revision>
  <dcterms:created xsi:type="dcterms:W3CDTF">2020-11-08T00:44:28Z</dcterms:created>
  <dcterms:modified xsi:type="dcterms:W3CDTF">2022-09-12T12:07:40Z</dcterms:modified>
</cp:coreProperties>
</file>